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3" r:id="rId5"/>
    <p:sldId id="258" r:id="rId6"/>
    <p:sldId id="260" r:id="rId7"/>
    <p:sldId id="261" r:id="rId8"/>
    <p:sldId id="263" r:id="rId9"/>
    <p:sldId id="262" r:id="rId10"/>
    <p:sldId id="264" r:id="rId11"/>
    <p:sldId id="274" r:id="rId12"/>
    <p:sldId id="265" r:id="rId13"/>
    <p:sldId id="266" r:id="rId14"/>
    <p:sldId id="267" r:id="rId15"/>
    <p:sldId id="268" r:id="rId16"/>
    <p:sldId id="269" r:id="rId17"/>
    <p:sldId id="270" r:id="rId18"/>
    <p:sldId id="271" r:id="rId19"/>
    <p:sldId id="275"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42BBE-793A-F33D-5848-C49C6BDD0DD8}" v="46" dt="2020-05-31T12:34:49.722"/>
    <p1510:client id="{26256E28-4394-28FA-15B4-DA51B90502D8}" v="487" dt="2020-05-28T09:53:32.568"/>
    <p1510:client id="{5A9A6544-5236-B499-4F88-AC5517BD5C9A}" v="360" dt="2020-05-28T10:38:43.917"/>
    <p1510:client id="{7BDCFF20-1271-80AF-1478-E4D19EEF02B8}" v="1653" dt="2020-05-28T11:11:52.510"/>
    <p1510:client id="{AC6D8253-807F-D0A6-290E-AB8BF866268A}" v="218" dt="2020-06-02T08:57:26.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4660"/>
  </p:normalViewPr>
  <p:slideViewPr>
    <p:cSldViewPr snapToGrid="0">
      <p:cViewPr varScale="1">
        <p:scale>
          <a:sx n="78" d="100"/>
          <a:sy n="78"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8.06.2020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600CBFCC-E1FF-473E-BF42-70E7405CF173}" type="slidenum">
              <a:rPr lang="tr-TR" smtClean="0"/>
              <a:t>‹#›</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2987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8.06.2020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6178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8.06.2020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11642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8.06.2020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7202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t>8.06.2020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363646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7810A5-1A13-4087-8DFA-155E6E5B5D73}" type="datetimeFigureOut">
              <a:rPr lang="tr-TR" smtClean="0"/>
              <a:t>8.06.2020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2605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7810A5-1A13-4087-8DFA-155E6E5B5D73}" type="datetimeFigureOut">
              <a:rPr lang="tr-TR" smtClean="0"/>
              <a:t>8.06.2020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422361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7810A5-1A13-4087-8DFA-155E6E5B5D73}" type="datetimeFigureOut">
              <a:rPr lang="tr-TR" smtClean="0"/>
              <a:t>8.06.2020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t>‹#›</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8666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B7810A5-1A13-4087-8DFA-155E6E5B5D73}" type="datetimeFigureOut">
              <a:rPr lang="tr-TR" smtClean="0"/>
              <a:t>8.06.2020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292467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t>8.06.2020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16503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t>8.06.2020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7467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7B7810A5-1A13-4087-8DFA-155E6E5B5D73}" type="datetimeFigureOut">
              <a:rPr lang="tr-TR" smtClean="0"/>
              <a:t>8.06.2020</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00CBFCC-E1FF-473E-BF42-70E7405CF173}" type="slidenum">
              <a:rPr lang="tr-TR" smtClean="0"/>
              <a:t>‹#›</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17581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B28281-3783-403A-B1AB-0182A003DFE3}"/>
              </a:ext>
            </a:extLst>
          </p:cNvPr>
          <p:cNvSpPr>
            <a:spLocks noGrp="1"/>
          </p:cNvSpPr>
          <p:nvPr>
            <p:ph type="ctrTitle"/>
          </p:nvPr>
        </p:nvSpPr>
        <p:spPr>
          <a:xfrm>
            <a:off x="1792300" y="3313979"/>
            <a:ext cx="6337573" cy="2282936"/>
          </a:xfrm>
        </p:spPr>
        <p:txBody>
          <a:bodyPr/>
          <a:lstStyle/>
          <a:p>
            <a:pPr algn="l"/>
            <a:r>
              <a:rPr lang="tr-TR" sz="2800" b="1" dirty="0" err="1">
                <a:cs typeface="Arial"/>
              </a:rPr>
              <a:t>Język</a:t>
            </a:r>
            <a:r>
              <a:rPr lang="tr-TR" sz="2800" b="1" dirty="0">
                <a:cs typeface="Arial"/>
              </a:rPr>
              <a:t>  </a:t>
            </a:r>
            <a:r>
              <a:rPr lang="tr-TR" sz="2800" b="1" dirty="0" err="1">
                <a:cs typeface="Arial"/>
              </a:rPr>
              <a:t>polski</a:t>
            </a:r>
            <a:r>
              <a:rPr lang="tr-TR" sz="2800" b="1" dirty="0">
                <a:cs typeface="Arial"/>
              </a:rPr>
              <a:t> 16 </a:t>
            </a:r>
            <a:r>
              <a:rPr lang="tr-TR" sz="2800" b="1" dirty="0" err="1">
                <a:cs typeface="Arial"/>
              </a:rPr>
              <a:t>czerwca</a:t>
            </a:r>
            <a:r>
              <a:rPr lang="tr-TR" sz="2800" b="1" dirty="0">
                <a:cs typeface="Arial"/>
              </a:rPr>
              <a:t/>
            </a:r>
            <a:br>
              <a:rPr lang="tr-TR" sz="2800" b="1" dirty="0">
                <a:cs typeface="Arial"/>
              </a:rPr>
            </a:br>
            <a:r>
              <a:rPr lang="tr-TR" sz="2800" b="1" dirty="0">
                <a:cs typeface="Arial"/>
              </a:rPr>
              <a:t/>
            </a:r>
            <a:br>
              <a:rPr lang="tr-TR" sz="2800" b="1" dirty="0">
                <a:cs typeface="Arial"/>
              </a:rPr>
            </a:br>
            <a:r>
              <a:rPr lang="tr-TR" sz="2800" b="1" dirty="0" err="1">
                <a:cs typeface="Arial"/>
              </a:rPr>
              <a:t>Matematyka</a:t>
            </a:r>
            <a:r>
              <a:rPr lang="tr-TR" sz="2800" b="1" dirty="0">
                <a:cs typeface="Arial"/>
              </a:rPr>
              <a:t> 17 </a:t>
            </a:r>
            <a:r>
              <a:rPr lang="tr-TR" sz="2800" b="1" dirty="0" err="1">
                <a:cs typeface="Arial"/>
              </a:rPr>
              <a:t>czerwca</a:t>
            </a:r>
            <a:r>
              <a:rPr lang="tr-TR" sz="2800" b="1" dirty="0">
                <a:cs typeface="Arial"/>
              </a:rPr>
              <a:t> </a:t>
            </a:r>
            <a:br>
              <a:rPr lang="tr-TR" sz="2800" b="1" dirty="0">
                <a:cs typeface="Arial"/>
              </a:rPr>
            </a:br>
            <a:r>
              <a:rPr lang="tr-TR" sz="2800" b="1" dirty="0">
                <a:cs typeface="Arial"/>
              </a:rPr>
              <a:t/>
            </a:r>
            <a:br>
              <a:rPr lang="tr-TR" sz="2800" b="1" dirty="0">
                <a:cs typeface="Arial"/>
              </a:rPr>
            </a:br>
            <a:r>
              <a:rPr lang="tr-TR" sz="2800" b="1" dirty="0" err="1">
                <a:cs typeface="Arial"/>
              </a:rPr>
              <a:t>Język</a:t>
            </a:r>
            <a:r>
              <a:rPr lang="tr-TR" sz="2800" b="1" dirty="0">
                <a:cs typeface="Arial"/>
              </a:rPr>
              <a:t> </a:t>
            </a:r>
            <a:r>
              <a:rPr lang="tr-TR" sz="2800" b="1" dirty="0" err="1">
                <a:cs typeface="Arial"/>
              </a:rPr>
              <a:t>obcy</a:t>
            </a:r>
            <a:r>
              <a:rPr lang="tr-TR" sz="2800" b="1" dirty="0">
                <a:cs typeface="Arial"/>
              </a:rPr>
              <a:t> </a:t>
            </a:r>
            <a:r>
              <a:rPr lang="tr-TR" sz="2800" b="1" dirty="0" err="1">
                <a:cs typeface="Arial"/>
              </a:rPr>
              <a:t>nowożytny</a:t>
            </a:r>
            <a:r>
              <a:rPr lang="tr-TR" sz="2800" b="1" dirty="0">
                <a:cs typeface="Arial"/>
              </a:rPr>
              <a:t> 18 </a:t>
            </a:r>
            <a:r>
              <a:rPr lang="tr-TR" sz="2800" b="1" dirty="0" err="1">
                <a:cs typeface="Arial"/>
              </a:rPr>
              <a:t>czerwca</a:t>
            </a:r>
            <a:endParaRPr lang="tr-TR" sz="2800" b="1" dirty="0">
              <a:cs typeface="Arial"/>
            </a:endParaRPr>
          </a:p>
        </p:txBody>
      </p:sp>
      <p:sp>
        <p:nvSpPr>
          <p:cNvPr id="3" name="Subtitle 2">
            <a:extLst>
              <a:ext uri="{FF2B5EF4-FFF2-40B4-BE49-F238E27FC236}">
                <a16:creationId xmlns:a16="http://schemas.microsoft.com/office/drawing/2014/main" xmlns="" id="{C4542EAC-8BF3-4BFD-9891-145BC49409C2}"/>
              </a:ext>
            </a:extLst>
          </p:cNvPr>
          <p:cNvSpPr>
            <a:spLocks noGrp="1"/>
          </p:cNvSpPr>
          <p:nvPr>
            <p:ph type="subTitle" idx="1"/>
          </p:nvPr>
        </p:nvSpPr>
        <p:spPr>
          <a:xfrm>
            <a:off x="2384086" y="1161730"/>
            <a:ext cx="5745788" cy="1519646"/>
          </a:xfrm>
        </p:spPr>
        <p:txBody>
          <a:bodyPr vert="horz" lIns="91440" tIns="0" rIns="91440" bIns="45720" rtlCol="0" anchor="b">
            <a:noAutofit/>
          </a:bodyPr>
          <a:lstStyle/>
          <a:p>
            <a:pPr algn="ctr"/>
            <a:r>
              <a:rPr lang="tr-TR" sz="4000" b="1" dirty="0" err="1">
                <a:cs typeface="Arial"/>
              </a:rPr>
              <a:t>Egzamin</a:t>
            </a:r>
            <a:r>
              <a:rPr lang="tr-TR" sz="4000" b="1" dirty="0">
                <a:cs typeface="Arial"/>
              </a:rPr>
              <a:t> </a:t>
            </a:r>
            <a:r>
              <a:rPr lang="tr-TR" sz="4000" b="1" dirty="0" err="1">
                <a:cs typeface="Arial"/>
              </a:rPr>
              <a:t>ósmoklasisty</a:t>
            </a:r>
            <a:endParaRPr lang="tr-TR" sz="4000" b="1" dirty="0">
              <a:cs typeface="Arial"/>
            </a:endParaRPr>
          </a:p>
        </p:txBody>
      </p:sp>
    </p:spTree>
    <p:extLst>
      <p:ext uri="{BB962C8B-B14F-4D97-AF65-F5344CB8AC3E}">
        <p14:creationId xmlns:p14="http://schemas.microsoft.com/office/powerpoint/2010/main" val="55372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C9FF6FF-42FB-4E40-87A9-8990BB6D92C0}"/>
              </a:ext>
            </a:extLst>
          </p:cNvPr>
          <p:cNvSpPr>
            <a:spLocks noGrp="1"/>
          </p:cNvSpPr>
          <p:nvPr>
            <p:ph type="title"/>
          </p:nvPr>
        </p:nvSpPr>
        <p:spPr>
          <a:xfrm>
            <a:off x="2065469" y="534887"/>
            <a:ext cx="8504670" cy="832814"/>
          </a:xfrm>
        </p:spPr>
        <p:txBody>
          <a:bodyPr/>
          <a:lstStyle/>
          <a:p>
            <a:pPr algn="ctr"/>
            <a:r>
              <a:rPr lang="pl-PL" dirty="0">
                <a:cs typeface="Arial"/>
              </a:rPr>
              <a:t>Przed egzaminem</a:t>
            </a:r>
          </a:p>
        </p:txBody>
      </p:sp>
      <p:sp>
        <p:nvSpPr>
          <p:cNvPr id="3" name="Symbol zastępczy zawartości 2">
            <a:extLst>
              <a:ext uri="{FF2B5EF4-FFF2-40B4-BE49-F238E27FC236}">
                <a16:creationId xmlns:a16="http://schemas.microsoft.com/office/drawing/2014/main" xmlns="" id="{9B97F218-ECC8-4AF2-8AEE-C1B78AFD2A26}"/>
              </a:ext>
            </a:extLst>
          </p:cNvPr>
          <p:cNvSpPr>
            <a:spLocks noGrp="1"/>
          </p:cNvSpPr>
          <p:nvPr>
            <p:ph idx="1"/>
          </p:nvPr>
        </p:nvSpPr>
        <p:spPr>
          <a:xfrm>
            <a:off x="1752807" y="1721437"/>
            <a:ext cx="8817332" cy="4328507"/>
          </a:xfrm>
        </p:spPr>
        <p:txBody>
          <a:bodyPr/>
          <a:lstStyle/>
          <a:p>
            <a:pPr marL="344170" indent="-344170"/>
            <a:r>
              <a:rPr lang="pl-PL" dirty="0">
                <a:ea typeface="+mn-lt"/>
                <a:cs typeface="+mn-lt"/>
              </a:rPr>
              <a:t>O godzinie wyznaczonej przez przewodniczącego zespołu egzaminacyjnego uczniowie wchodzą do sali egzaminacyjnej pojedynczo. Wyznaczony członek komisji egzaminacyjnej losuje numery stolików, przy których uczniowie będą pracować. </a:t>
            </a:r>
            <a:endParaRPr lang="pl-PL" dirty="0"/>
          </a:p>
          <a:p>
            <a:pPr marL="344170" indent="-344170"/>
            <a:r>
              <a:rPr lang="pl-PL" dirty="0">
                <a:ea typeface="+mn-lt"/>
                <a:cs typeface="+mn-lt"/>
              </a:rPr>
              <a:t>Każdy zdający zajmuje miejsce przy stoliku, którego numer został  wylosowany przez członka komisji egzaminacyjnej. </a:t>
            </a:r>
          </a:p>
          <a:p>
            <a:pPr marL="344170" indent="-344170"/>
            <a:endParaRPr lang="pl-PL" dirty="0">
              <a:cs typeface="Arial"/>
            </a:endParaRPr>
          </a:p>
        </p:txBody>
      </p:sp>
    </p:spTree>
    <p:extLst>
      <p:ext uri="{BB962C8B-B14F-4D97-AF65-F5344CB8AC3E}">
        <p14:creationId xmlns:p14="http://schemas.microsoft.com/office/powerpoint/2010/main" val="217348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94114" y="587830"/>
            <a:ext cx="8676025" cy="1136468"/>
          </a:xfrm>
        </p:spPr>
        <p:txBody>
          <a:bodyPr>
            <a:normAutofit/>
          </a:bodyPr>
          <a:lstStyle/>
          <a:p>
            <a:pPr algn="ctr"/>
            <a:r>
              <a:rPr lang="pl-PL" sz="2400" b="1" dirty="0">
                <a:ea typeface="+mj-lt"/>
                <a:cs typeface="+mj-lt"/>
              </a:rPr>
              <a:t>Po zajęciu miejsc przez wszystkich zdających przewodniczący zespołu nadzorującego informuje </a:t>
            </a:r>
            <a:r>
              <a:rPr lang="pl-PL" sz="2400" b="1" dirty="0" smtClean="0">
                <a:ea typeface="+mj-lt"/>
                <a:cs typeface="+mj-lt"/>
              </a:rPr>
              <a:t>uczniów :</a:t>
            </a:r>
            <a:endParaRPr lang="pl-PL" sz="2400" dirty="0"/>
          </a:p>
        </p:txBody>
      </p:sp>
      <p:sp>
        <p:nvSpPr>
          <p:cNvPr id="3" name="Symbol zastępczy zawartości 2"/>
          <p:cNvSpPr>
            <a:spLocks noGrp="1"/>
          </p:cNvSpPr>
          <p:nvPr>
            <p:ph idx="1"/>
          </p:nvPr>
        </p:nvSpPr>
        <p:spPr>
          <a:xfrm>
            <a:off x="1724297" y="1881051"/>
            <a:ext cx="8845842" cy="4168893"/>
          </a:xfrm>
        </p:spPr>
        <p:txBody>
          <a:bodyPr>
            <a:normAutofit fontScale="85000" lnSpcReduction="20000"/>
          </a:bodyPr>
          <a:lstStyle/>
          <a:p>
            <a:pPr marL="0" indent="0" algn="just">
              <a:buNone/>
            </a:pPr>
            <a:r>
              <a:rPr lang="pl-PL" dirty="0" smtClean="0">
                <a:ea typeface="+mn-lt"/>
                <a:cs typeface="+mn-lt"/>
              </a:rPr>
              <a:t>o </a:t>
            </a:r>
            <a:r>
              <a:rPr lang="pl-PL" dirty="0">
                <a:ea typeface="+mn-lt"/>
                <a:cs typeface="+mn-lt"/>
              </a:rPr>
              <a:t>zasadach zachowania się podczas egzaminu (samodzielnej pracy, zakazie komunikowania się z innymi) </a:t>
            </a:r>
            <a:endParaRPr lang="pl-PL" dirty="0">
              <a:cs typeface="Arial" panose="020B0604020202020204"/>
            </a:endParaRPr>
          </a:p>
          <a:p>
            <a:pPr marL="344170" indent="-344170" algn="just"/>
            <a:r>
              <a:rPr lang="pl-PL" dirty="0">
                <a:ea typeface="+mn-lt"/>
                <a:cs typeface="+mn-lt"/>
              </a:rPr>
              <a:t>o tym, że na 10 minut przed zakończeniem czasu przeznaczonego na pracę </a:t>
            </a:r>
            <a:br>
              <a:rPr lang="pl-PL" dirty="0">
                <a:ea typeface="+mn-lt"/>
                <a:cs typeface="+mn-lt"/>
              </a:rPr>
            </a:br>
            <a:r>
              <a:rPr lang="pl-PL" dirty="0">
                <a:ea typeface="+mn-lt"/>
                <a:cs typeface="+mn-lt"/>
              </a:rPr>
              <a:t>z arkuszem egzaminacyjnym nauczyciel przypomni im o przeniesieniu odpowiedzi na kartę odpowiedzi </a:t>
            </a:r>
            <a:endParaRPr lang="pl-PL" dirty="0"/>
          </a:p>
          <a:p>
            <a:pPr marL="344170" indent="-344170" algn="just"/>
            <a:r>
              <a:rPr lang="pl-PL" dirty="0">
                <a:ea typeface="+mn-lt"/>
                <a:cs typeface="+mn-lt"/>
              </a:rPr>
              <a:t> o dodatkowych 5 minutach przeznaczonych na sprawdzenie poprawności przeniesienia odpowiedzi do zadań zamkniętych na kartę odpowiedzi po zakończeniu czasu przewidzianego na rozwiązanie zadań (dotyczy zdających, którzy mają obowiązek zaznaczania odpowiedzi na karcie odpowiedzi) </a:t>
            </a:r>
            <a:endParaRPr lang="pl-PL" dirty="0"/>
          </a:p>
          <a:p>
            <a:pPr marL="344170" indent="-344170" algn="just"/>
            <a:r>
              <a:rPr lang="pl-PL" dirty="0">
                <a:ea typeface="+mn-lt"/>
                <a:cs typeface="+mn-lt"/>
              </a:rPr>
              <a:t>przypomina, że  w trakcie egzaminu nauczyciele nie udzielają wyjaśnień dotyczących zadań egzaminacyjnych </a:t>
            </a:r>
            <a:endParaRPr lang="pl-PL" dirty="0"/>
          </a:p>
          <a:p>
            <a:pPr marL="344170" indent="-344170"/>
            <a:r>
              <a:rPr lang="pl-PL" dirty="0">
                <a:ea typeface="+mn-lt"/>
                <a:cs typeface="+mn-lt"/>
              </a:rPr>
              <a:t>o zasadach oddawania arkuszy egzaminacyjnych po zakończeniu pracy. </a:t>
            </a:r>
            <a:endParaRPr lang="pl-PL" dirty="0"/>
          </a:p>
          <a:p>
            <a:endParaRPr lang="pl-PL" dirty="0"/>
          </a:p>
        </p:txBody>
      </p:sp>
    </p:spTree>
    <p:extLst>
      <p:ext uri="{BB962C8B-B14F-4D97-AF65-F5344CB8AC3E}">
        <p14:creationId xmlns:p14="http://schemas.microsoft.com/office/powerpoint/2010/main" val="328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E5DD30E-E9FB-4C0F-ADDA-6636F6900331}"/>
              </a:ext>
            </a:extLst>
          </p:cNvPr>
          <p:cNvSpPr>
            <a:spLocks noGrp="1"/>
          </p:cNvSpPr>
          <p:nvPr>
            <p:ph type="title"/>
          </p:nvPr>
        </p:nvSpPr>
        <p:spPr>
          <a:xfrm>
            <a:off x="2295507" y="808056"/>
            <a:ext cx="8274632" cy="904701"/>
          </a:xfrm>
        </p:spPr>
        <p:txBody>
          <a:bodyPr/>
          <a:lstStyle/>
          <a:p>
            <a:r>
              <a:rPr lang="pl-PL" dirty="0">
                <a:cs typeface="Arial"/>
              </a:rPr>
              <a:t>Zasady obowiązujące podczas egzaminu</a:t>
            </a:r>
            <a:endParaRPr lang="pl-PL" dirty="0"/>
          </a:p>
        </p:txBody>
      </p:sp>
      <p:sp>
        <p:nvSpPr>
          <p:cNvPr id="3" name="Symbol zastępczy zawartości 2">
            <a:extLst>
              <a:ext uri="{FF2B5EF4-FFF2-40B4-BE49-F238E27FC236}">
                <a16:creationId xmlns:a16="http://schemas.microsoft.com/office/drawing/2014/main" xmlns="" id="{F45EE09F-DF87-4295-B2F5-23DE37EC8B6A}"/>
              </a:ext>
            </a:extLst>
          </p:cNvPr>
          <p:cNvSpPr>
            <a:spLocks noGrp="1"/>
          </p:cNvSpPr>
          <p:nvPr>
            <p:ph idx="1"/>
          </p:nvPr>
        </p:nvSpPr>
        <p:spPr>
          <a:xfrm>
            <a:off x="1795939" y="1505777"/>
            <a:ext cx="8774200" cy="4759827"/>
          </a:xfrm>
        </p:spPr>
        <p:txBody>
          <a:bodyPr>
            <a:normAutofit fontScale="92500" lnSpcReduction="20000"/>
          </a:bodyPr>
          <a:lstStyle/>
          <a:p>
            <a:pPr marL="344170" indent="-344170"/>
            <a:r>
              <a:rPr lang="pl-PL" dirty="0">
                <a:ea typeface="+mn-lt"/>
                <a:cs typeface="+mn-lt"/>
              </a:rPr>
              <a:t>zakaz kontaktowania się z innymi zdającymi</a:t>
            </a:r>
            <a:endParaRPr lang="pl-PL" dirty="0">
              <a:cs typeface="Arial" panose="020B0604020202020204"/>
            </a:endParaRPr>
          </a:p>
          <a:p>
            <a:pPr marL="344170" indent="-344170"/>
            <a:r>
              <a:rPr lang="pl-PL" dirty="0">
                <a:ea typeface="+mn-lt"/>
                <a:cs typeface="+mn-lt"/>
              </a:rPr>
              <a:t>obowiązek zakrywania ust i nosa w przypadku kontaktu bezpośredniego z nauczycielem, wyjścia do toalety lub wyjścia z sali egzaminacyjnej </a:t>
            </a:r>
            <a:br>
              <a:rPr lang="pl-PL" dirty="0">
                <a:ea typeface="+mn-lt"/>
                <a:cs typeface="+mn-lt"/>
              </a:rPr>
            </a:br>
            <a:r>
              <a:rPr lang="pl-PL" dirty="0">
                <a:ea typeface="+mn-lt"/>
                <a:cs typeface="+mn-lt"/>
              </a:rPr>
              <a:t>po zakończeniu pracy z arkuszem egzaminacyjnym</a:t>
            </a:r>
            <a:endParaRPr lang="pl-PL" dirty="0"/>
          </a:p>
          <a:p>
            <a:pPr marL="344170" indent="-344170"/>
            <a:r>
              <a:rPr lang="pl-PL" dirty="0">
                <a:ea typeface="+mn-lt"/>
                <a:cs typeface="+mn-lt"/>
              </a:rPr>
              <a:t>niedotykanie dłońmi okolic twarzy, zwłaszcza ust, nosa i oczu, a także przestrzegania higieny kaszlu i oddychania: podczas kaszlu i kichania należy zakryć usta i nos zgiętym łokciem lub chusteczką </a:t>
            </a:r>
            <a:endParaRPr lang="pl-PL" dirty="0"/>
          </a:p>
          <a:p>
            <a:pPr marL="344170" indent="-344170"/>
            <a:r>
              <a:rPr lang="pl-PL" dirty="0">
                <a:ea typeface="+mn-lt"/>
                <a:cs typeface="+mn-lt"/>
              </a:rPr>
              <a:t>konieczność zachowania odpowiedniego dystansu od innych zdających </a:t>
            </a:r>
            <a:br>
              <a:rPr lang="pl-PL" dirty="0">
                <a:ea typeface="+mn-lt"/>
                <a:cs typeface="+mn-lt"/>
              </a:rPr>
            </a:br>
            <a:r>
              <a:rPr lang="pl-PL" dirty="0">
                <a:ea typeface="+mn-lt"/>
                <a:cs typeface="+mn-lt"/>
              </a:rPr>
              <a:t>po zakończonym egzaminie. </a:t>
            </a:r>
          </a:p>
          <a:p>
            <a:pPr marL="344170" indent="-344170"/>
            <a:r>
              <a:rPr lang="pl-PL" dirty="0">
                <a:ea typeface="+mn-lt"/>
                <a:cs typeface="+mn-lt"/>
              </a:rPr>
              <a:t>uczniowie po skończonym egzaminie udają się do domu, nie gromadzą się w grupie np. przy wejściu do szkoły, a wrażeniami po egzaminie dzielą się między sobą z wykorzystaniem mediów społecznościowych, komunikatorów, telefonicznie.</a:t>
            </a:r>
            <a:endParaRPr lang="pl-PL" dirty="0">
              <a:cs typeface="Arial"/>
            </a:endParaRPr>
          </a:p>
        </p:txBody>
      </p:sp>
    </p:spTree>
    <p:extLst>
      <p:ext uri="{BB962C8B-B14F-4D97-AF65-F5344CB8AC3E}">
        <p14:creationId xmlns:p14="http://schemas.microsoft.com/office/powerpoint/2010/main" val="1645661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0F445E8-5B6A-43EF-B9B7-8C038F81C210}"/>
              </a:ext>
            </a:extLst>
          </p:cNvPr>
          <p:cNvSpPr>
            <a:spLocks noGrp="1"/>
          </p:cNvSpPr>
          <p:nvPr>
            <p:ph type="title"/>
          </p:nvPr>
        </p:nvSpPr>
        <p:spPr>
          <a:xfrm>
            <a:off x="2079846" y="592396"/>
            <a:ext cx="8490293" cy="789683"/>
          </a:xfrm>
        </p:spPr>
        <p:txBody>
          <a:bodyPr/>
          <a:lstStyle/>
          <a:p>
            <a:pPr algn="ctr"/>
            <a:r>
              <a:rPr lang="pl-PL" dirty="0">
                <a:cs typeface="Arial"/>
              </a:rPr>
              <a:t>Po rozdaniu arkuszy egzaminacyjnych</a:t>
            </a:r>
            <a:endParaRPr lang="pl-PL" dirty="0"/>
          </a:p>
        </p:txBody>
      </p:sp>
      <p:sp>
        <p:nvSpPr>
          <p:cNvPr id="3" name="Symbol zastępczy zawartości 2">
            <a:extLst>
              <a:ext uri="{FF2B5EF4-FFF2-40B4-BE49-F238E27FC236}">
                <a16:creationId xmlns:a16="http://schemas.microsoft.com/office/drawing/2014/main" xmlns="" id="{1E3758FC-06AE-4153-BCCB-F1E51C5CC1A9}"/>
              </a:ext>
            </a:extLst>
          </p:cNvPr>
          <p:cNvSpPr>
            <a:spLocks noGrp="1"/>
          </p:cNvSpPr>
          <p:nvPr>
            <p:ph idx="1"/>
          </p:nvPr>
        </p:nvSpPr>
        <p:spPr>
          <a:xfrm>
            <a:off x="1968468" y="1275739"/>
            <a:ext cx="8601671" cy="4889223"/>
          </a:xfrm>
        </p:spPr>
        <p:txBody>
          <a:bodyPr>
            <a:normAutofit fontScale="92500" lnSpcReduction="20000"/>
          </a:bodyPr>
          <a:lstStyle/>
          <a:p>
            <a:pPr marL="344170" indent="-344170" algn="just"/>
            <a:r>
              <a:rPr lang="pl-PL" dirty="0">
                <a:ea typeface="+mn-lt"/>
                <a:cs typeface="+mn-lt"/>
              </a:rPr>
              <a:t>Uczniowie mają obowiązek zapoznania się przed przystąpieniem do rozwiązywania zadań z instrukcją zamieszczoną na pierwszej stronie arkusza egzaminacyjnego, a następnie poleca zdającym: </a:t>
            </a:r>
            <a:endParaRPr lang="pl-PL">
              <a:cs typeface="Arial" panose="020B0604020202020204"/>
            </a:endParaRPr>
          </a:p>
          <a:p>
            <a:pPr marL="344170" indent="-344170" algn="just"/>
            <a:r>
              <a:rPr lang="pl-PL" u="sng" dirty="0">
                <a:ea typeface="+mn-lt"/>
                <a:cs typeface="+mn-lt"/>
              </a:rPr>
              <a:t>Zdający sprawdzają kompletności arkusza egzaminacyjnego</a:t>
            </a:r>
            <a:r>
              <a:rPr lang="pl-PL" dirty="0">
                <a:ea typeface="+mn-lt"/>
                <a:cs typeface="+mn-lt"/>
              </a:rPr>
              <a:t>, tj. czy arkusz egzaminacyjny zawiera: zeszyt zadań egzaminacyjnych oraz kartę odpowiedzi </a:t>
            </a:r>
            <a:endParaRPr lang="pl-PL"/>
          </a:p>
          <a:p>
            <a:pPr marL="344170" indent="-344170" algn="just"/>
            <a:r>
              <a:rPr lang="pl-PL" dirty="0">
                <a:ea typeface="+mn-lt"/>
                <a:cs typeface="+mn-lt"/>
              </a:rPr>
              <a:t>Sprawdzają, czy zeszyt zadań egzaminacyjnych zawiera wszystkie ponumerowane strony </a:t>
            </a:r>
            <a:endParaRPr lang="pl-PL"/>
          </a:p>
          <a:p>
            <a:pPr marL="344170" indent="-344170" algn="just"/>
            <a:r>
              <a:rPr lang="pl-PL" dirty="0">
                <a:ea typeface="+mn-lt"/>
                <a:cs typeface="+mn-lt"/>
              </a:rPr>
              <a:t>Uczniowie sprawdzają poprawność numeru PESEL na naklejkach przygotowanych przez OKE. </a:t>
            </a:r>
            <a:endParaRPr lang="pl-PL"/>
          </a:p>
          <a:p>
            <a:pPr marL="344170" indent="-344170"/>
            <a:r>
              <a:rPr lang="pl-PL" dirty="0">
                <a:ea typeface="+mn-lt"/>
                <a:cs typeface="+mn-lt"/>
              </a:rPr>
              <a:t>Uczeń zgłasza przewodniczącemu zespołu nadzorującego braki w arkuszu egzaminacyjnym i otrzymuje nowy arkusz egzaminacyjny z arkuszy rezerwowych. </a:t>
            </a:r>
            <a:endParaRPr lang="pl-PL" dirty="0"/>
          </a:p>
        </p:txBody>
      </p:sp>
    </p:spTree>
    <p:extLst>
      <p:ext uri="{BB962C8B-B14F-4D97-AF65-F5344CB8AC3E}">
        <p14:creationId xmlns:p14="http://schemas.microsoft.com/office/powerpoint/2010/main" val="351714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818C79B-70FF-4949-A972-D431CE6B8C04}"/>
              </a:ext>
            </a:extLst>
          </p:cNvPr>
          <p:cNvSpPr>
            <a:spLocks noGrp="1"/>
          </p:cNvSpPr>
          <p:nvPr>
            <p:ph type="title"/>
          </p:nvPr>
        </p:nvSpPr>
        <p:spPr>
          <a:xfrm>
            <a:off x="2065468" y="491754"/>
            <a:ext cx="7958331" cy="760928"/>
          </a:xfrm>
        </p:spPr>
        <p:txBody>
          <a:bodyPr/>
          <a:lstStyle/>
          <a:p>
            <a:pPr algn="ctr"/>
            <a:r>
              <a:rPr lang="pl-PL" dirty="0">
                <a:ea typeface="+mj-lt"/>
                <a:cs typeface="+mj-lt"/>
              </a:rPr>
              <a:t>Po rozdaniu arkuszy egzaminacyjnych</a:t>
            </a:r>
          </a:p>
          <a:p>
            <a:endParaRPr lang="pl-PL" dirty="0">
              <a:cs typeface="Arial"/>
            </a:endParaRPr>
          </a:p>
        </p:txBody>
      </p:sp>
      <p:sp>
        <p:nvSpPr>
          <p:cNvPr id="3" name="Symbol zastępczy zawartości 2">
            <a:extLst>
              <a:ext uri="{FF2B5EF4-FFF2-40B4-BE49-F238E27FC236}">
                <a16:creationId xmlns:a16="http://schemas.microsoft.com/office/drawing/2014/main" xmlns="" id="{E760A7C2-42C1-4914-82BD-632DA8F16F93}"/>
              </a:ext>
            </a:extLst>
          </p:cNvPr>
          <p:cNvSpPr>
            <a:spLocks noGrp="1"/>
          </p:cNvSpPr>
          <p:nvPr>
            <p:ph idx="1"/>
          </p:nvPr>
        </p:nvSpPr>
        <p:spPr>
          <a:xfrm>
            <a:off x="1580606" y="1345475"/>
            <a:ext cx="8989533" cy="4704470"/>
          </a:xfrm>
        </p:spPr>
        <p:txBody>
          <a:bodyPr>
            <a:normAutofit fontScale="92500" lnSpcReduction="20000"/>
          </a:bodyPr>
          <a:lstStyle/>
          <a:p>
            <a:pPr marL="344170" indent="-344170"/>
            <a:r>
              <a:rPr lang="pl-PL" b="1" dirty="0">
                <a:ea typeface="+mn-lt"/>
                <a:cs typeface="+mn-lt"/>
              </a:rPr>
              <a:t> </a:t>
            </a:r>
            <a:endParaRPr lang="pl-PL" b="1" dirty="0" smtClean="0">
              <a:ea typeface="+mn-lt"/>
              <a:cs typeface="+mn-lt"/>
            </a:endParaRPr>
          </a:p>
          <a:p>
            <a:pPr marL="344170" indent="-344170"/>
            <a:r>
              <a:rPr lang="pl-PL" dirty="0" smtClean="0">
                <a:ea typeface="+mn-lt"/>
                <a:cs typeface="+mn-lt"/>
              </a:rPr>
              <a:t>Przed </a:t>
            </a:r>
            <a:r>
              <a:rPr lang="pl-PL" dirty="0">
                <a:ea typeface="+mn-lt"/>
                <a:cs typeface="+mn-lt"/>
              </a:rPr>
              <a:t>rozpoczęciem egzaminu ósmoklasisty z każdego przedmiotu, w wyznaczonych miejscach arkusza egzaminacyjnego (na stronie tytułowej zeszytu zadań egzaminacyjnych oraz na karcie odpowiedzi), uczeń zamieszcza kod ucznia i numer PESEL oraz naklejki przygotowane przez okręgową komisję egzaminacyjną. </a:t>
            </a:r>
            <a:endParaRPr lang="pl-PL" dirty="0" smtClean="0">
              <a:ea typeface="+mn-lt"/>
              <a:cs typeface="+mn-lt"/>
            </a:endParaRPr>
          </a:p>
          <a:p>
            <a:pPr marL="344170" indent="-344170"/>
            <a:r>
              <a:rPr lang="pl-PL" b="1" dirty="0" smtClean="0">
                <a:ea typeface="+mn-lt"/>
                <a:cs typeface="+mn-lt"/>
              </a:rPr>
              <a:t>Uczeń </a:t>
            </a:r>
            <a:r>
              <a:rPr lang="pl-PL" b="1" dirty="0">
                <a:ea typeface="+mn-lt"/>
                <a:cs typeface="+mn-lt"/>
              </a:rPr>
              <a:t>nakleja naklejki po sprawdzeniu kompletności arkusza egzaminacyjnego</a:t>
            </a:r>
            <a:r>
              <a:rPr lang="pl-PL" dirty="0">
                <a:ea typeface="+mn-lt"/>
                <a:cs typeface="+mn-lt"/>
              </a:rPr>
              <a:t>. Uczeń nie podpisuje arkusza egzaminacyjnego. </a:t>
            </a:r>
            <a:endParaRPr lang="pl-PL" dirty="0" smtClean="0">
              <a:ea typeface="+mn-lt"/>
              <a:cs typeface="+mn-lt"/>
            </a:endParaRPr>
          </a:p>
          <a:p>
            <a:pPr marL="344170" indent="-344170"/>
            <a:r>
              <a:rPr lang="pl-PL" b="1" dirty="0">
                <a:ea typeface="+mn-lt"/>
                <a:cs typeface="+mn-lt"/>
              </a:rPr>
              <a:t>W przypadku uczniów korzystających z arkuszy w dostosowanych formach</a:t>
            </a:r>
            <a:r>
              <a:rPr lang="pl-PL" dirty="0">
                <a:ea typeface="+mn-lt"/>
                <a:cs typeface="+mn-lt"/>
              </a:rPr>
              <a:t> (tj. OPO/OMA,OJ -200 (uczeń z autyzmem w tym zespołem  Aspergera) oraz uczniów ze specyficznymi trudnościami w uczeniu się (dysleksja, dysortografia, dysgrafia) </a:t>
            </a:r>
            <a:r>
              <a:rPr lang="pl-PL" b="1" dirty="0">
                <a:ea typeface="+mn-lt"/>
                <a:cs typeface="+mn-lt"/>
              </a:rPr>
              <a:t>czynności związane z kodowaniem wykonują członkowie zespołów nadzorujących.</a:t>
            </a:r>
            <a:endParaRPr lang="pl-PL" dirty="0">
              <a:cs typeface="Arial" panose="020B0604020202020204"/>
            </a:endParaRPr>
          </a:p>
          <a:p>
            <a:pPr marL="344170" indent="-344170"/>
            <a:endParaRPr lang="pl-PL" dirty="0">
              <a:ea typeface="+mn-lt"/>
              <a:cs typeface="+mn-lt"/>
            </a:endParaRPr>
          </a:p>
          <a:p>
            <a:pPr marL="344170" indent="-344170"/>
            <a:endParaRPr lang="pl-PL" dirty="0">
              <a:cs typeface="Arial" panose="020B0604020202020204"/>
            </a:endParaRPr>
          </a:p>
        </p:txBody>
      </p:sp>
    </p:spTree>
    <p:extLst>
      <p:ext uri="{BB962C8B-B14F-4D97-AF65-F5344CB8AC3E}">
        <p14:creationId xmlns:p14="http://schemas.microsoft.com/office/powerpoint/2010/main" val="1252839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D7C1111-F0EC-4E32-80DB-7A4F61EAAEC4}"/>
              </a:ext>
            </a:extLst>
          </p:cNvPr>
          <p:cNvSpPr>
            <a:spLocks noGrp="1"/>
          </p:cNvSpPr>
          <p:nvPr>
            <p:ph type="title"/>
          </p:nvPr>
        </p:nvSpPr>
        <p:spPr/>
        <p:txBody>
          <a:bodyPr/>
          <a:lstStyle/>
          <a:p>
            <a:pPr algn="ctr"/>
            <a:r>
              <a:rPr lang="pl-PL" dirty="0">
                <a:cs typeface="Arial"/>
              </a:rPr>
              <a:t>Po rozdaniu arkuszy egzaminacyjnych</a:t>
            </a:r>
            <a:endParaRPr lang="pl-PL" dirty="0">
              <a:ea typeface="+mj-lt"/>
              <a:cs typeface="+mj-lt"/>
            </a:endParaRPr>
          </a:p>
          <a:p>
            <a:endParaRPr lang="pl-PL" dirty="0">
              <a:cs typeface="Arial"/>
            </a:endParaRPr>
          </a:p>
        </p:txBody>
      </p:sp>
      <p:sp>
        <p:nvSpPr>
          <p:cNvPr id="3" name="Symbol zastępczy zawartości 2">
            <a:extLst>
              <a:ext uri="{FF2B5EF4-FFF2-40B4-BE49-F238E27FC236}">
                <a16:creationId xmlns:a16="http://schemas.microsoft.com/office/drawing/2014/main" xmlns="" id="{E8E94CDA-650F-4FB5-B72D-B9B17B582CA2}"/>
              </a:ext>
            </a:extLst>
          </p:cNvPr>
          <p:cNvSpPr>
            <a:spLocks noGrp="1"/>
          </p:cNvSpPr>
          <p:nvPr>
            <p:ph idx="1"/>
          </p:nvPr>
        </p:nvSpPr>
        <p:spPr>
          <a:xfrm>
            <a:off x="2327901" y="1764569"/>
            <a:ext cx="8242238" cy="4285375"/>
          </a:xfrm>
        </p:spPr>
        <p:txBody>
          <a:bodyPr/>
          <a:lstStyle/>
          <a:p>
            <a:pPr marL="344170" indent="-344170"/>
            <a:r>
              <a:rPr lang="pl-PL" b="1" dirty="0">
                <a:ea typeface="+mn-lt"/>
                <a:cs typeface="+mn-lt"/>
              </a:rPr>
              <a:t>Po rozdaniu arkuszy egzaminacyjnych uczniowie spóźnieni nie zostają wpuszczeni do sali egzaminacyjnej</a:t>
            </a:r>
            <a:r>
              <a:rPr lang="pl-PL" dirty="0">
                <a:ea typeface="+mn-lt"/>
                <a:cs typeface="+mn-lt"/>
              </a:rPr>
              <a:t>. </a:t>
            </a:r>
          </a:p>
          <a:p>
            <a:pPr marL="344170" indent="-344170"/>
            <a:r>
              <a:rPr lang="pl-PL" dirty="0">
                <a:ea typeface="+mn-lt"/>
                <a:cs typeface="+mn-lt"/>
              </a:rPr>
              <a:t>W uzasadnionych przypadkach, jednak </a:t>
            </a:r>
            <a:r>
              <a:rPr lang="pl-PL" u="sng" dirty="0">
                <a:ea typeface="+mn-lt"/>
                <a:cs typeface="+mn-lt"/>
              </a:rPr>
              <a:t>nie później niż po zakończeniu czynności organizacyjnych, decyzję o wpuszczeniu do sali egzaminacyjnej ucznia spóźnionego podejmuje przewodniczący zespołu nadzorującego,</a:t>
            </a:r>
            <a:r>
              <a:rPr lang="pl-PL" dirty="0">
                <a:ea typeface="+mn-lt"/>
                <a:cs typeface="+mn-lt"/>
              </a:rPr>
              <a:t> ale zdający kończy pracę z arkuszem egzaminacyjnym o czasie zapisanym na tablicy. </a:t>
            </a:r>
            <a:endParaRPr lang="pl-PL" dirty="0">
              <a:cs typeface="Arial" panose="020B0604020202020204"/>
            </a:endParaRPr>
          </a:p>
        </p:txBody>
      </p:sp>
    </p:spTree>
    <p:extLst>
      <p:ext uri="{BB962C8B-B14F-4D97-AF65-F5344CB8AC3E}">
        <p14:creationId xmlns:p14="http://schemas.microsoft.com/office/powerpoint/2010/main" val="254728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107E8B1-CF4B-42EC-B3ED-CF43CAD4C4F7}"/>
              </a:ext>
            </a:extLst>
          </p:cNvPr>
          <p:cNvSpPr>
            <a:spLocks noGrp="1"/>
          </p:cNvSpPr>
          <p:nvPr>
            <p:ph type="title"/>
          </p:nvPr>
        </p:nvSpPr>
        <p:spPr>
          <a:xfrm>
            <a:off x="2611808" y="808056"/>
            <a:ext cx="7958331" cy="760928"/>
          </a:xfrm>
        </p:spPr>
        <p:txBody>
          <a:bodyPr/>
          <a:lstStyle/>
          <a:p>
            <a:pPr algn="ctr"/>
            <a:r>
              <a:rPr lang="pl-PL" dirty="0">
                <a:cs typeface="Arial"/>
              </a:rPr>
              <a:t>W trakcie egzaminu</a:t>
            </a:r>
          </a:p>
        </p:txBody>
      </p:sp>
      <p:sp>
        <p:nvSpPr>
          <p:cNvPr id="3" name="Symbol zastępczy zawartości 2">
            <a:extLst>
              <a:ext uri="{FF2B5EF4-FFF2-40B4-BE49-F238E27FC236}">
                <a16:creationId xmlns:a16="http://schemas.microsoft.com/office/drawing/2014/main" xmlns="" id="{A7CC026D-AD20-4F67-8F5F-5CB4AF9C4E7F}"/>
              </a:ext>
            </a:extLst>
          </p:cNvPr>
          <p:cNvSpPr>
            <a:spLocks noGrp="1"/>
          </p:cNvSpPr>
          <p:nvPr>
            <p:ph idx="1"/>
          </p:nvPr>
        </p:nvSpPr>
        <p:spPr>
          <a:xfrm>
            <a:off x="2342278" y="1649551"/>
            <a:ext cx="8026577" cy="4270997"/>
          </a:xfrm>
        </p:spPr>
        <p:txBody>
          <a:bodyPr/>
          <a:lstStyle/>
          <a:p>
            <a:pPr marL="344170" indent="-344170"/>
            <a:r>
              <a:rPr lang="pl-PL" dirty="0">
                <a:ea typeface="+mn-lt"/>
                <a:cs typeface="+mn-lt"/>
              </a:rPr>
              <a:t>W trakcie trwania egzaminu ósmoklasisty z danego przedmiotu uczniowie nie powinni opuszczać sali egzaminacyjnej. </a:t>
            </a:r>
            <a:br>
              <a:rPr lang="pl-PL" dirty="0">
                <a:ea typeface="+mn-lt"/>
                <a:cs typeface="+mn-lt"/>
              </a:rPr>
            </a:br>
            <a:r>
              <a:rPr lang="pl-PL" dirty="0">
                <a:ea typeface="+mn-lt"/>
                <a:cs typeface="+mn-lt"/>
              </a:rPr>
              <a:t>W przypadku konieczności wyjścia z sali zdający sygnalizuje taką potrzebę przez podniesienie ręki. Po uzyskaniu zezwolenia przewodniczącego zespołu nadzorującego na wyjście zdający pozostawia zamknięty arkusz egzaminacyjny na swoim stoliku. Wychodzi z sali z założoną maseczką zakrywającą usta i nos.</a:t>
            </a:r>
            <a:endParaRPr lang="pl-PL" dirty="0">
              <a:cs typeface="Arial" panose="020B0604020202020204"/>
            </a:endParaRPr>
          </a:p>
        </p:txBody>
      </p:sp>
    </p:spTree>
    <p:extLst>
      <p:ext uri="{BB962C8B-B14F-4D97-AF65-F5344CB8AC3E}">
        <p14:creationId xmlns:p14="http://schemas.microsoft.com/office/powerpoint/2010/main" val="39903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CB35DBF-B574-4EFD-8F50-F3DF6250E6A8}"/>
              </a:ext>
            </a:extLst>
          </p:cNvPr>
          <p:cNvSpPr>
            <a:spLocks noGrp="1"/>
          </p:cNvSpPr>
          <p:nvPr>
            <p:ph type="title"/>
          </p:nvPr>
        </p:nvSpPr>
        <p:spPr/>
        <p:txBody>
          <a:bodyPr/>
          <a:lstStyle/>
          <a:p>
            <a:pPr algn="ctr"/>
            <a:r>
              <a:rPr lang="pl-PL" dirty="0">
                <a:ea typeface="+mj-lt"/>
                <a:cs typeface="+mj-lt"/>
              </a:rPr>
              <a:t>W trakcie egzaminu</a:t>
            </a:r>
          </a:p>
          <a:p>
            <a:endParaRPr lang="pl-PL" dirty="0">
              <a:cs typeface="Arial"/>
            </a:endParaRPr>
          </a:p>
        </p:txBody>
      </p:sp>
      <p:sp>
        <p:nvSpPr>
          <p:cNvPr id="3" name="Symbol zastępczy zawartości 2">
            <a:extLst>
              <a:ext uri="{FF2B5EF4-FFF2-40B4-BE49-F238E27FC236}">
                <a16:creationId xmlns:a16="http://schemas.microsoft.com/office/drawing/2014/main" xmlns="" id="{CA2AC8DE-9464-43B1-BD87-0FF784C71C70}"/>
              </a:ext>
            </a:extLst>
          </p:cNvPr>
          <p:cNvSpPr>
            <a:spLocks noGrp="1"/>
          </p:cNvSpPr>
          <p:nvPr>
            <p:ph idx="1"/>
          </p:nvPr>
        </p:nvSpPr>
        <p:spPr>
          <a:xfrm>
            <a:off x="2054732" y="1663928"/>
            <a:ext cx="8515407" cy="4386016"/>
          </a:xfrm>
        </p:spPr>
        <p:txBody>
          <a:bodyPr/>
          <a:lstStyle/>
          <a:p>
            <a:pPr marL="344170" indent="-344170"/>
            <a:r>
              <a:rPr lang="pl-PL" dirty="0">
                <a:ea typeface="+mn-lt"/>
                <a:cs typeface="+mn-lt"/>
              </a:rPr>
              <a:t>Członkowie zespołu nadzorującego mogą udzielać odpowiedzi na pytania zdających związane wyłącznie z kodowaniem arkusza oraz instrukcją dla zdającego. W czasie trwania egzaminu ósmoklasisty uczniom nie udziela się żadnych wyjaśnień dotyczących zadań egzaminacyjnych ani ich nie komentuje. </a:t>
            </a:r>
            <a:endParaRPr lang="pl-PL" dirty="0">
              <a:cs typeface="Arial"/>
            </a:endParaRPr>
          </a:p>
        </p:txBody>
      </p:sp>
    </p:spTree>
    <p:extLst>
      <p:ext uri="{BB962C8B-B14F-4D97-AF65-F5344CB8AC3E}">
        <p14:creationId xmlns:p14="http://schemas.microsoft.com/office/powerpoint/2010/main" val="328675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A2EC129-C184-4F44-879C-A8662B38298E}"/>
              </a:ext>
            </a:extLst>
          </p:cNvPr>
          <p:cNvSpPr>
            <a:spLocks noGrp="1"/>
          </p:cNvSpPr>
          <p:nvPr>
            <p:ph type="title"/>
          </p:nvPr>
        </p:nvSpPr>
        <p:spPr/>
        <p:txBody>
          <a:bodyPr/>
          <a:lstStyle/>
          <a:p>
            <a:pPr algn="ctr"/>
            <a:r>
              <a:rPr lang="pl-PL" dirty="0">
                <a:cs typeface="Arial"/>
              </a:rPr>
              <a:t>W trakcie egzaminu</a:t>
            </a:r>
            <a:endParaRPr lang="pl-PL" dirty="0">
              <a:ea typeface="+mj-lt"/>
              <a:cs typeface="+mj-lt"/>
            </a:endParaRPr>
          </a:p>
          <a:p>
            <a:endParaRPr lang="pl-PL" dirty="0">
              <a:cs typeface="Arial"/>
            </a:endParaRPr>
          </a:p>
        </p:txBody>
      </p:sp>
      <p:sp>
        <p:nvSpPr>
          <p:cNvPr id="3" name="Symbol zastępczy zawartości 2">
            <a:extLst>
              <a:ext uri="{FF2B5EF4-FFF2-40B4-BE49-F238E27FC236}">
                <a16:creationId xmlns:a16="http://schemas.microsoft.com/office/drawing/2014/main" xmlns="" id="{16166FDE-ADBB-40B3-868A-7EAD67851F5C}"/>
              </a:ext>
            </a:extLst>
          </p:cNvPr>
          <p:cNvSpPr>
            <a:spLocks noGrp="1"/>
          </p:cNvSpPr>
          <p:nvPr>
            <p:ph idx="1"/>
          </p:nvPr>
        </p:nvSpPr>
        <p:spPr>
          <a:xfrm>
            <a:off x="2251085" y="2039053"/>
            <a:ext cx="7951006" cy="3997828"/>
          </a:xfrm>
        </p:spPr>
        <p:txBody>
          <a:bodyPr/>
          <a:lstStyle/>
          <a:p>
            <a:pPr marL="344170" indent="-344170" algn="just"/>
            <a:r>
              <a:rPr lang="pl-PL" b="1" dirty="0">
                <a:ea typeface="+mn-lt"/>
                <a:cs typeface="+mn-lt"/>
              </a:rPr>
              <a:t>Jeżeli uczeń ukończył pracę przed wyznaczonym czasem, zgłasza to zespołowi nadzorującemu przez podniesienie ręki, zamyka arkusz i odkłada go na brzeg stolika. Przewodniczący zespołu nadzorującego lub członek zespołu nadzorującego w obecności ucznia sprawdza kompletność materiałów, czy uczeń zaznaczył odpowiedzi na karcie odpowiedzi</a:t>
            </a:r>
            <a:r>
              <a:rPr lang="pl-PL" dirty="0">
                <a:ea typeface="+mn-lt"/>
                <a:cs typeface="+mn-lt"/>
              </a:rPr>
              <a:t> </a:t>
            </a:r>
            <a:endParaRPr lang="pl-PL" dirty="0">
              <a:cs typeface="Arial" panose="020B0604020202020204"/>
            </a:endParaRPr>
          </a:p>
          <a:p>
            <a:pPr marL="344170" indent="-344170"/>
            <a:r>
              <a:rPr lang="pl-PL" b="1" dirty="0">
                <a:ea typeface="+mn-lt"/>
                <a:cs typeface="+mn-lt"/>
              </a:rPr>
              <a:t>Po otrzymaniu pozwolenia na opuszczenie sali uczeń wychodzi, nie zakłócając pracy pozostałym piszącym zakrywając nos i usta maseczką. </a:t>
            </a:r>
            <a:endParaRPr lang="pl-PL" dirty="0"/>
          </a:p>
        </p:txBody>
      </p:sp>
    </p:spTree>
    <p:extLst>
      <p:ext uri="{BB962C8B-B14F-4D97-AF65-F5344CB8AC3E}">
        <p14:creationId xmlns:p14="http://schemas.microsoft.com/office/powerpoint/2010/main" val="101060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18275" y="808056"/>
            <a:ext cx="7958331" cy="1077229"/>
          </a:xfrm>
        </p:spPr>
        <p:txBody>
          <a:bodyPr/>
          <a:lstStyle/>
          <a:p>
            <a:pPr algn="ctr"/>
            <a:r>
              <a:rPr lang="pl-PL" dirty="0">
                <a:cs typeface="Arial"/>
              </a:rPr>
              <a:t>W trackie egzaminu</a:t>
            </a:r>
            <a:endParaRPr lang="pl-PL" dirty="0"/>
          </a:p>
        </p:txBody>
      </p:sp>
      <p:sp>
        <p:nvSpPr>
          <p:cNvPr id="3" name="Symbol zastępczy zawartości 2"/>
          <p:cNvSpPr>
            <a:spLocks noGrp="1"/>
          </p:cNvSpPr>
          <p:nvPr>
            <p:ph idx="1"/>
          </p:nvPr>
        </p:nvSpPr>
        <p:spPr>
          <a:xfrm>
            <a:off x="2024743" y="2052116"/>
            <a:ext cx="8545396" cy="3997828"/>
          </a:xfrm>
        </p:spPr>
        <p:txBody>
          <a:bodyPr/>
          <a:lstStyle/>
          <a:p>
            <a:pPr marL="344170" lvl="1" indent="-344170"/>
            <a:r>
              <a:rPr lang="pl-PL" sz="2000" dirty="0">
                <a:ea typeface="+mn-lt"/>
                <a:cs typeface="+mn-lt"/>
              </a:rPr>
              <a:t>Zdający może opuścić na stałe salę egzaminacyjną (jeżeli zakończył pracę z arkuszem) najpóźniej na 15 minut przed czasem wyznaczonym jako czas zakończenia pracy z arkuszem. </a:t>
            </a:r>
            <a:endParaRPr lang="pl-PL" sz="2000" dirty="0" smtClean="0">
              <a:ea typeface="+mn-lt"/>
              <a:cs typeface="+mn-lt"/>
            </a:endParaRPr>
          </a:p>
          <a:p>
            <a:pPr marL="344170" lvl="1" indent="-344170"/>
            <a:endParaRPr lang="pl-PL" sz="2000" dirty="0">
              <a:ea typeface="+mn-lt"/>
              <a:cs typeface="+mn-lt"/>
            </a:endParaRPr>
          </a:p>
          <a:p>
            <a:pPr marL="344170" lvl="1" indent="-344170"/>
            <a:r>
              <a:rPr lang="pl-PL" sz="2000" b="1" dirty="0">
                <a:ea typeface="+mn-lt"/>
                <a:cs typeface="+mn-lt"/>
              </a:rPr>
              <a:t>W ciągu ostatnich 15 minut przed zakończeniem egzaminu (nawet jeżeli zdający skończył pracę  z  arkuszem egzaminacyjnym) zdający nie opuszczają sali egzaminacyjnej.</a:t>
            </a:r>
            <a:endParaRPr lang="pl-PL" sz="2000" dirty="0">
              <a:cs typeface="Arial"/>
            </a:endParaRPr>
          </a:p>
          <a:p>
            <a:pPr marL="344170" indent="-344170"/>
            <a:endParaRPr lang="pl-PL" dirty="0">
              <a:cs typeface="Arial"/>
            </a:endParaRPr>
          </a:p>
          <a:p>
            <a:endParaRPr lang="pl-PL" dirty="0"/>
          </a:p>
        </p:txBody>
      </p:sp>
    </p:spTree>
    <p:extLst>
      <p:ext uri="{BB962C8B-B14F-4D97-AF65-F5344CB8AC3E}">
        <p14:creationId xmlns:p14="http://schemas.microsoft.com/office/powerpoint/2010/main" val="585197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56DF1EA-CCA2-4430-B54A-B3C1D82B7539}"/>
              </a:ext>
            </a:extLst>
          </p:cNvPr>
          <p:cNvSpPr>
            <a:spLocks noGrp="1"/>
          </p:cNvSpPr>
          <p:nvPr>
            <p:ph type="title"/>
          </p:nvPr>
        </p:nvSpPr>
        <p:spPr>
          <a:xfrm>
            <a:off x="2381770" y="736169"/>
            <a:ext cx="7958331" cy="1077229"/>
          </a:xfrm>
        </p:spPr>
        <p:txBody>
          <a:bodyPr/>
          <a:lstStyle/>
          <a:p>
            <a:pPr algn="ctr"/>
            <a:r>
              <a:rPr lang="pl-PL" sz="4400" dirty="0">
                <a:cs typeface="Arial"/>
              </a:rPr>
              <a:t>Terminy egzaminów</a:t>
            </a:r>
            <a:endParaRPr lang="pl-PL" dirty="0">
              <a:cs typeface="Arial" panose="020B0604020202020204"/>
            </a:endParaRPr>
          </a:p>
        </p:txBody>
      </p:sp>
      <p:sp>
        <p:nvSpPr>
          <p:cNvPr id="3" name="Symbol zastępczy zawartości 2">
            <a:extLst>
              <a:ext uri="{FF2B5EF4-FFF2-40B4-BE49-F238E27FC236}">
                <a16:creationId xmlns:a16="http://schemas.microsoft.com/office/drawing/2014/main" xmlns="" id="{440F452A-C746-4432-A3E4-4102EC3F9B90}"/>
              </a:ext>
            </a:extLst>
          </p:cNvPr>
          <p:cNvSpPr>
            <a:spLocks noGrp="1"/>
          </p:cNvSpPr>
          <p:nvPr>
            <p:ph idx="1"/>
          </p:nvPr>
        </p:nvSpPr>
        <p:spPr>
          <a:xfrm>
            <a:off x="2054732" y="1663928"/>
            <a:ext cx="8587293" cy="4501034"/>
          </a:xfrm>
        </p:spPr>
        <p:txBody>
          <a:bodyPr>
            <a:normAutofit/>
          </a:bodyPr>
          <a:lstStyle/>
          <a:p>
            <a:pPr marL="344170" indent="-344170"/>
            <a:r>
              <a:rPr lang="pl-PL" b="1" dirty="0">
                <a:ea typeface="+mn-lt"/>
                <a:cs typeface="+mn-lt"/>
              </a:rPr>
              <a:t>Język polski</a:t>
            </a:r>
            <a:r>
              <a:rPr lang="pl-PL" dirty="0">
                <a:ea typeface="+mn-lt"/>
                <a:cs typeface="+mn-lt"/>
              </a:rPr>
              <a:t> – 16 czerwca (wtorek)- godz. 9:00. Czas trwania 120 minut. Uczniowie z dostosowaniem warunków egzaminu mają wydłużony czas do 180 minut</a:t>
            </a:r>
            <a:endParaRPr lang="pl-PL" dirty="0">
              <a:cs typeface="Arial"/>
            </a:endParaRPr>
          </a:p>
          <a:p>
            <a:pPr marL="344170" indent="-344170"/>
            <a:r>
              <a:rPr lang="pl-PL" b="1" dirty="0">
                <a:ea typeface="+mn-lt"/>
                <a:cs typeface="+mn-lt"/>
              </a:rPr>
              <a:t>Matematyka</a:t>
            </a:r>
            <a:r>
              <a:rPr lang="pl-PL" dirty="0">
                <a:ea typeface="+mn-lt"/>
                <a:cs typeface="+mn-lt"/>
              </a:rPr>
              <a:t>- 17 czerwca (środa)- godz. 9:00. Czas trwania 100 minut. Uczniowie z dostosowaniem warunków egzaminu mają wydłużony czas do 150 minut.</a:t>
            </a:r>
            <a:endParaRPr lang="pl-PL" dirty="0"/>
          </a:p>
          <a:p>
            <a:pPr marL="344170" indent="-344170"/>
            <a:r>
              <a:rPr lang="pl-PL" b="1" dirty="0">
                <a:ea typeface="+mn-lt"/>
                <a:cs typeface="+mn-lt"/>
              </a:rPr>
              <a:t>Język obcy nowożytny</a:t>
            </a:r>
            <a:r>
              <a:rPr lang="pl-PL" dirty="0">
                <a:ea typeface="+mn-lt"/>
                <a:cs typeface="+mn-lt"/>
              </a:rPr>
              <a:t>- 18 czerwca (czwartek)- godz. 9:00. Czas trwania 90 minut. Uczniowie z dostosowaniem warunków egzaminu mają wydłużony czas do 135 minut</a:t>
            </a:r>
            <a:endParaRPr lang="pl-PL" dirty="0"/>
          </a:p>
          <a:p>
            <a:pPr marL="344170" indent="-344170"/>
            <a:r>
              <a:rPr lang="pl-PL" b="1" dirty="0">
                <a:ea typeface="+mn-lt"/>
                <a:cs typeface="+mn-lt"/>
              </a:rPr>
              <a:t> </a:t>
            </a:r>
            <a:r>
              <a:rPr lang="pl-PL" dirty="0">
                <a:ea typeface="+mn-lt"/>
                <a:cs typeface="+mn-lt"/>
              </a:rPr>
              <a:t> </a:t>
            </a:r>
            <a:endParaRPr lang="pl-PL"/>
          </a:p>
        </p:txBody>
      </p:sp>
    </p:spTree>
    <p:extLst>
      <p:ext uri="{BB962C8B-B14F-4D97-AF65-F5344CB8AC3E}">
        <p14:creationId xmlns:p14="http://schemas.microsoft.com/office/powerpoint/2010/main" val="3641906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84889E0-12D6-4793-9FE6-04166955253E}"/>
              </a:ext>
            </a:extLst>
          </p:cNvPr>
          <p:cNvSpPr>
            <a:spLocks noGrp="1"/>
          </p:cNvSpPr>
          <p:nvPr>
            <p:ph type="title"/>
          </p:nvPr>
        </p:nvSpPr>
        <p:spPr/>
        <p:txBody>
          <a:bodyPr/>
          <a:lstStyle/>
          <a:p>
            <a:r>
              <a:rPr lang="pl-PL" b="1" dirty="0">
                <a:ea typeface="+mj-lt"/>
                <a:cs typeface="+mj-lt"/>
              </a:rPr>
              <a:t>Zadania na egzaminie ósmoklasisty</a:t>
            </a:r>
            <a:r>
              <a:rPr lang="pl-PL" dirty="0">
                <a:ea typeface="+mj-lt"/>
                <a:cs typeface="+mj-lt"/>
              </a:rPr>
              <a:t> </a:t>
            </a:r>
            <a:endParaRPr lang="pl-PL"/>
          </a:p>
        </p:txBody>
      </p:sp>
      <p:sp>
        <p:nvSpPr>
          <p:cNvPr id="3" name="Symbol zastępczy zawartości 2">
            <a:extLst>
              <a:ext uri="{FF2B5EF4-FFF2-40B4-BE49-F238E27FC236}">
                <a16:creationId xmlns:a16="http://schemas.microsoft.com/office/drawing/2014/main" xmlns="" id="{01CFE39D-9E6F-4DB0-B7E0-A6B861742379}"/>
              </a:ext>
            </a:extLst>
          </p:cNvPr>
          <p:cNvSpPr>
            <a:spLocks noGrp="1"/>
          </p:cNvSpPr>
          <p:nvPr>
            <p:ph idx="1"/>
          </p:nvPr>
        </p:nvSpPr>
        <p:spPr>
          <a:xfrm>
            <a:off x="2241637" y="1764569"/>
            <a:ext cx="8328502" cy="4285375"/>
          </a:xfrm>
        </p:spPr>
        <p:txBody>
          <a:bodyPr>
            <a:normAutofit fontScale="92500" lnSpcReduction="20000"/>
          </a:bodyPr>
          <a:lstStyle/>
          <a:p>
            <a:pPr marL="344170" indent="-344170"/>
            <a:r>
              <a:rPr lang="pl-PL" dirty="0">
                <a:ea typeface="+mn-lt"/>
                <a:cs typeface="+mn-lt"/>
              </a:rPr>
              <a:t>W arkuszu egzaminacyjnym ‎z każdego przedmiotu znajdą się zarówno zadania ‎zamknięte (tj. takie, w których uczeń wybiera jedną odpowiedź z kilku podanych), jak i zadania otwarte (tj. takie, w których uczeń samodzielnie formułuje odpowiedź). ‎ Sposób zaznaczania odpowiedzi  na  karcie  odpowiedzi oraz  dodatkowego  czasu  (5  minut) przeznaczonego na sprawdzenie poprawności przeniesienia odpowiedzi na kartę odpowiedzi.</a:t>
            </a:r>
          </a:p>
          <a:p>
            <a:pPr marL="344170" indent="-344170"/>
            <a:r>
              <a:rPr lang="pl-PL" dirty="0">
                <a:cs typeface="Arial" panose="020B0604020202020204"/>
              </a:rPr>
              <a:t>Uczniowie mają obowiązek naniesienia odpowiedzi na kartę odpowiedzi.</a:t>
            </a:r>
          </a:p>
          <a:p>
            <a:pPr marL="344170" indent="-344170"/>
            <a:r>
              <a:rPr lang="pl-PL" dirty="0">
                <a:cs typeface="Arial" panose="020B0604020202020204"/>
              </a:rPr>
              <a:t>Uczniowie posiadający opinię psychologiczno-pedagogiczną o dysleksji, dysortografii i </a:t>
            </a:r>
            <a:r>
              <a:rPr lang="pl-PL" dirty="0" smtClean="0">
                <a:cs typeface="Arial" panose="020B0604020202020204"/>
              </a:rPr>
              <a:t>dysgrafii oraz uczniowie piszący egzamin na arkuszu dostosowanym do dysfunkcji</a:t>
            </a:r>
            <a:r>
              <a:rPr lang="pl-PL" dirty="0" smtClean="0">
                <a:ea typeface="+mn-lt"/>
                <a:cs typeface="+mn-lt"/>
              </a:rPr>
              <a:t> np. (tj</a:t>
            </a:r>
            <a:r>
              <a:rPr lang="pl-PL" dirty="0">
                <a:ea typeface="+mn-lt"/>
                <a:cs typeface="+mn-lt"/>
              </a:rPr>
              <a:t>. OPO/OMA,OJ -200 (uczeń </a:t>
            </a:r>
            <a:r>
              <a:rPr lang="pl-PL" dirty="0" smtClean="0">
                <a:ea typeface="+mn-lt"/>
                <a:cs typeface="+mn-lt"/>
              </a:rPr>
              <a:t/>
            </a:r>
            <a:br>
              <a:rPr lang="pl-PL" dirty="0" smtClean="0">
                <a:ea typeface="+mn-lt"/>
                <a:cs typeface="+mn-lt"/>
              </a:rPr>
            </a:br>
            <a:r>
              <a:rPr lang="pl-PL" dirty="0" smtClean="0">
                <a:ea typeface="+mn-lt"/>
                <a:cs typeface="+mn-lt"/>
              </a:rPr>
              <a:t>z </a:t>
            </a:r>
            <a:r>
              <a:rPr lang="pl-PL" dirty="0">
                <a:ea typeface="+mn-lt"/>
                <a:cs typeface="+mn-lt"/>
              </a:rPr>
              <a:t>autyzmem w tym zespołem  Aspergera) </a:t>
            </a:r>
            <a:r>
              <a:rPr lang="pl-PL" dirty="0" smtClean="0">
                <a:cs typeface="Arial" panose="020B0604020202020204"/>
              </a:rPr>
              <a:t> </a:t>
            </a:r>
            <a:r>
              <a:rPr lang="pl-PL" dirty="0">
                <a:cs typeface="Arial" panose="020B0604020202020204"/>
              </a:rPr>
              <a:t>nie nanoszą odpowiedzi na kartę, zaznaczają odpowiedzi w arkuszu egzaminacyjnym.</a:t>
            </a:r>
          </a:p>
        </p:txBody>
      </p:sp>
    </p:spTree>
    <p:extLst>
      <p:ext uri="{BB962C8B-B14F-4D97-AF65-F5344CB8AC3E}">
        <p14:creationId xmlns:p14="http://schemas.microsoft.com/office/powerpoint/2010/main" val="287679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CE290B03-88AF-4DB5-87F3-11AB294537C1}"/>
              </a:ext>
            </a:extLst>
          </p:cNvPr>
          <p:cNvSpPr txBox="1"/>
          <p:nvPr/>
        </p:nvSpPr>
        <p:spPr>
          <a:xfrm>
            <a:off x="1503873" y="1633268"/>
            <a:ext cx="9169877"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800" dirty="0"/>
              <a:t>Egzamin ósmoklasisty jest egzaminem obowiązkowym, co oznacza, że każdy uczeń musi do niego przystąpić, aby ukończyć szkołę. Nie jest określony minimalny wynik, jaki uczeń powinien uzyskać, dlatego egzaminu ósmoklasisty nie można nie zdać. </a:t>
            </a:r>
            <a:r>
              <a:rPr lang="pl-PL" sz="2800" dirty="0">
                <a:cs typeface="Arial"/>
              </a:rPr>
              <a:t>​</a:t>
            </a:r>
            <a:endParaRPr lang="pl-PL" dirty="0">
              <a:cs typeface="Arial" panose="020B0604020202020204"/>
            </a:endParaRPr>
          </a:p>
        </p:txBody>
      </p:sp>
    </p:spTree>
    <p:extLst>
      <p:ext uri="{BB962C8B-B14F-4D97-AF65-F5344CB8AC3E}">
        <p14:creationId xmlns:p14="http://schemas.microsoft.com/office/powerpoint/2010/main" val="185236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86000" y="770709"/>
            <a:ext cx="8284139" cy="940526"/>
          </a:xfrm>
        </p:spPr>
        <p:txBody>
          <a:bodyPr>
            <a:normAutofit fontScale="90000"/>
          </a:bodyPr>
          <a:lstStyle/>
          <a:p>
            <a:r>
              <a:rPr lang="pl-PL" sz="3600" dirty="0">
                <a:cs typeface="Arial"/>
              </a:rPr>
              <a:t>Przed egzaminem -środki bezpieczeństwa</a:t>
            </a:r>
            <a:endParaRPr lang="pl-PL" dirty="0"/>
          </a:p>
        </p:txBody>
      </p:sp>
      <p:sp>
        <p:nvSpPr>
          <p:cNvPr id="3" name="Symbol zastępczy zawartości 2"/>
          <p:cNvSpPr>
            <a:spLocks noGrp="1"/>
          </p:cNvSpPr>
          <p:nvPr>
            <p:ph idx="1"/>
          </p:nvPr>
        </p:nvSpPr>
        <p:spPr>
          <a:xfrm>
            <a:off x="2181498" y="2052116"/>
            <a:ext cx="8388642" cy="3997828"/>
          </a:xfrm>
        </p:spPr>
        <p:txBody>
          <a:bodyPr>
            <a:normAutofit fontScale="92500" lnSpcReduction="10000"/>
          </a:bodyPr>
          <a:lstStyle/>
          <a:p>
            <a:pPr marL="795020" lvl="1" indent="-337820"/>
            <a:r>
              <a:rPr lang="pl-PL" sz="2400" dirty="0">
                <a:ea typeface="+mn-lt"/>
                <a:cs typeface="+mn-lt"/>
              </a:rPr>
              <a:t>Na egzamin może przyjść wyłącznie osoba zdrowa (zdający, nauczyciel, inny pracownik szkoły, osoby biorące udział w organizacji przeprowadzania egzaminu), bez objawów chorobowych sugerujących chorobę zakaźną.  </a:t>
            </a:r>
            <a:endParaRPr lang="pl-PL" sz="2400" dirty="0">
              <a:cs typeface="Arial" panose="020B0604020202020204"/>
            </a:endParaRPr>
          </a:p>
          <a:p>
            <a:pPr marL="795020" lvl="1" indent="-337820"/>
            <a:r>
              <a:rPr lang="pl-PL" sz="2400" dirty="0">
                <a:ea typeface="+mn-lt"/>
                <a:cs typeface="+mn-lt"/>
              </a:rPr>
              <a:t>Zdający, nauczyciel oraz każda inna osoba uczestnicząca w organizacji przeprowadzaniu egzaminu nie może przyjść na egzamin, jeżeli przebywa w domu z osobą na kwarantannie lub izolacji w warunkach domowych albo sama jest objęta kwarantanną lub izolacją w warunkach domowych.</a:t>
            </a:r>
            <a:endParaRPr lang="pl-PL" sz="2400" dirty="0">
              <a:cs typeface="Arial"/>
            </a:endParaRPr>
          </a:p>
          <a:p>
            <a:endParaRPr lang="pl-PL" dirty="0"/>
          </a:p>
        </p:txBody>
      </p:sp>
    </p:spTree>
    <p:extLst>
      <p:ext uri="{BB962C8B-B14F-4D97-AF65-F5344CB8AC3E}">
        <p14:creationId xmlns:p14="http://schemas.microsoft.com/office/powerpoint/2010/main" val="25842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477428A-BEDB-4D8E-9437-6638D03CCA2B}"/>
              </a:ext>
            </a:extLst>
          </p:cNvPr>
          <p:cNvSpPr>
            <a:spLocks noGrp="1"/>
          </p:cNvSpPr>
          <p:nvPr>
            <p:ph type="title"/>
          </p:nvPr>
        </p:nvSpPr>
        <p:spPr>
          <a:xfrm>
            <a:off x="2166110" y="347981"/>
            <a:ext cx="7958331" cy="1048475"/>
          </a:xfrm>
        </p:spPr>
        <p:txBody>
          <a:bodyPr>
            <a:normAutofit/>
          </a:bodyPr>
          <a:lstStyle/>
          <a:p>
            <a:pPr algn="l"/>
            <a:r>
              <a:rPr lang="pl-PL" sz="3200" b="1" dirty="0">
                <a:ea typeface="+mj-lt"/>
                <a:cs typeface="+mj-lt"/>
              </a:rPr>
              <a:t>O czym należy pamiętać podczas egzaminu:</a:t>
            </a:r>
            <a:r>
              <a:rPr lang="pl-PL" sz="3200" dirty="0">
                <a:ea typeface="+mj-lt"/>
                <a:cs typeface="+mj-lt"/>
              </a:rPr>
              <a:t> </a:t>
            </a:r>
            <a:endParaRPr lang="pl-PL" sz="3200">
              <a:cs typeface="Arial" panose="020B0604020202020204"/>
            </a:endParaRPr>
          </a:p>
        </p:txBody>
      </p:sp>
      <p:sp>
        <p:nvSpPr>
          <p:cNvPr id="3" name="Symbol zastępczy zawartości 2">
            <a:extLst>
              <a:ext uri="{FF2B5EF4-FFF2-40B4-BE49-F238E27FC236}">
                <a16:creationId xmlns:a16="http://schemas.microsoft.com/office/drawing/2014/main" xmlns="" id="{B9005D85-9FE5-462B-A293-4D16BDBF5BE2}"/>
              </a:ext>
            </a:extLst>
          </p:cNvPr>
          <p:cNvSpPr>
            <a:spLocks noGrp="1"/>
          </p:cNvSpPr>
          <p:nvPr>
            <p:ph idx="1"/>
          </p:nvPr>
        </p:nvSpPr>
        <p:spPr>
          <a:xfrm>
            <a:off x="1508392" y="1534533"/>
            <a:ext cx="9061747" cy="4874844"/>
          </a:xfrm>
        </p:spPr>
        <p:txBody>
          <a:bodyPr>
            <a:noAutofit/>
          </a:bodyPr>
          <a:lstStyle/>
          <a:p>
            <a:pPr marL="344170" indent="-344170" algn="just"/>
            <a:r>
              <a:rPr lang="pl-PL" sz="1800" b="1" dirty="0">
                <a:latin typeface="Times New Roman"/>
                <a:ea typeface="Times New Roman"/>
                <a:cs typeface="Times New Roman"/>
              </a:rPr>
              <a:t>Nie wchodź na teren szkoły jeśli Ty lub osoba z którą mieszkasz jest na kwarantannie.</a:t>
            </a:r>
          </a:p>
          <a:p>
            <a:pPr marL="344170" indent="-344170" algn="just"/>
            <a:r>
              <a:rPr lang="pl-PL" sz="1800" b="1" dirty="0">
                <a:latin typeface="Times New Roman"/>
                <a:ea typeface="Times New Roman"/>
                <a:cs typeface="Times New Roman"/>
              </a:rPr>
              <a:t>Zachowaj co najmniej 1,5 –metrowy odstęp od innych osób, kiedy jest to możliwe.</a:t>
            </a:r>
          </a:p>
          <a:p>
            <a:pPr marL="344170" indent="-344170" algn="just"/>
            <a:r>
              <a:rPr lang="pl-PL" sz="1800" b="1" dirty="0">
                <a:latin typeface="Times New Roman"/>
                <a:ea typeface="Times New Roman"/>
                <a:cs typeface="Times New Roman"/>
              </a:rPr>
              <a:t>Zakrywaj usta i nos dopóki nie zajmiesz miejsca w Sali egzaminacyjnej.</a:t>
            </a:r>
          </a:p>
          <a:p>
            <a:pPr marL="344170" indent="-344170" algn="just"/>
            <a:r>
              <a:rPr lang="pl-PL" sz="1800" b="1" dirty="0">
                <a:latin typeface="Times New Roman"/>
                <a:ea typeface="Times New Roman"/>
                <a:cs typeface="Times New Roman"/>
              </a:rPr>
              <a:t>Używaj tylko własnych przyborów do pisania i innych pomocy, np. linijki, cyrkla.</a:t>
            </a:r>
          </a:p>
          <a:p>
            <a:pPr marL="344170" indent="-344170" algn="just"/>
            <a:r>
              <a:rPr lang="pl-PL" sz="1800" b="1" dirty="0">
                <a:latin typeface="Times New Roman"/>
                <a:ea typeface="Times New Roman"/>
                <a:cs typeface="Times New Roman"/>
              </a:rPr>
              <a:t>Pamiętaj o dezynfekcji rąk przed skorzystaniem z materiału, sprzętu albo urządzenia, którego używają również inne osoby. </a:t>
            </a:r>
          </a:p>
          <a:p>
            <a:pPr marL="344170" indent="-344170" algn="just"/>
            <a:r>
              <a:rPr lang="pl-PL" sz="1800" b="1" dirty="0">
                <a:latin typeface="Times New Roman"/>
                <a:ea typeface="Times New Roman"/>
                <a:cs typeface="Times New Roman"/>
              </a:rPr>
              <a:t>Dbaj o higienę! Myj ręce wodą z mydłem. Przestrzegaj zasad mycia i dezynfekcji rąk.</a:t>
            </a:r>
          </a:p>
          <a:p>
            <a:pPr marL="344170" indent="-344170" algn="just"/>
            <a:r>
              <a:rPr lang="pl-PL" sz="1800" b="1" dirty="0">
                <a:latin typeface="Times New Roman"/>
                <a:ea typeface="Times New Roman"/>
                <a:cs typeface="Times New Roman"/>
              </a:rPr>
              <a:t>Zakrywaj usta zgięciem łokcia, kiedy kichasz albo kaszlesz.</a:t>
            </a:r>
          </a:p>
          <a:p>
            <a:pPr marL="344170" indent="-344170" algn="just"/>
            <a:r>
              <a:rPr lang="pl-PL" sz="1800" b="1" dirty="0">
                <a:latin typeface="Times New Roman"/>
                <a:ea typeface="Times New Roman"/>
                <a:cs typeface="Times New Roman"/>
              </a:rPr>
              <a:t>Jeżeli poczujesz się źle, natychmiast poinformuj o tym nauczyciela</a:t>
            </a:r>
            <a:endParaRPr lang="pl-PL" sz="1800" dirty="0">
              <a:cs typeface="Arial" panose="020B0604020202020204"/>
            </a:endParaRPr>
          </a:p>
        </p:txBody>
      </p:sp>
    </p:spTree>
    <p:extLst>
      <p:ext uri="{BB962C8B-B14F-4D97-AF65-F5344CB8AC3E}">
        <p14:creationId xmlns:p14="http://schemas.microsoft.com/office/powerpoint/2010/main" val="426706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93B5433-2823-4835-8A2F-882CDBDDB1E9}"/>
              </a:ext>
            </a:extLst>
          </p:cNvPr>
          <p:cNvSpPr>
            <a:spLocks noGrp="1"/>
          </p:cNvSpPr>
          <p:nvPr>
            <p:ph type="title"/>
          </p:nvPr>
        </p:nvSpPr>
        <p:spPr>
          <a:xfrm>
            <a:off x="2223620" y="477377"/>
            <a:ext cx="8346519" cy="732173"/>
          </a:xfrm>
        </p:spPr>
        <p:txBody>
          <a:bodyPr/>
          <a:lstStyle/>
          <a:p>
            <a:pPr algn="ctr"/>
            <a:r>
              <a:rPr lang="pl-PL" dirty="0">
                <a:cs typeface="Arial"/>
              </a:rPr>
              <a:t>Przybory</a:t>
            </a:r>
            <a:endParaRPr lang="pl-PL" dirty="0"/>
          </a:p>
        </p:txBody>
      </p:sp>
      <p:sp>
        <p:nvSpPr>
          <p:cNvPr id="3" name="Symbol zastępczy zawartości 2">
            <a:extLst>
              <a:ext uri="{FF2B5EF4-FFF2-40B4-BE49-F238E27FC236}">
                <a16:creationId xmlns:a16="http://schemas.microsoft.com/office/drawing/2014/main" xmlns="" id="{FB9B98E7-2773-4FEB-B005-D906DDA6CC8C}"/>
              </a:ext>
            </a:extLst>
          </p:cNvPr>
          <p:cNvSpPr>
            <a:spLocks noGrp="1"/>
          </p:cNvSpPr>
          <p:nvPr>
            <p:ph idx="1"/>
          </p:nvPr>
        </p:nvSpPr>
        <p:spPr>
          <a:xfrm>
            <a:off x="1724052" y="1261362"/>
            <a:ext cx="9076124" cy="4961110"/>
          </a:xfrm>
        </p:spPr>
        <p:txBody>
          <a:bodyPr>
            <a:normAutofit lnSpcReduction="10000"/>
          </a:bodyPr>
          <a:lstStyle/>
          <a:p>
            <a:pPr marL="344170" indent="-344170"/>
            <a:r>
              <a:rPr lang="pl-PL" b="1" dirty="0">
                <a:ea typeface="+mn-lt"/>
                <a:cs typeface="+mn-lt"/>
              </a:rPr>
              <a:t>Na egzamin uczeń przynosi ze sobą wyłącznie przybory do pisania: pióro lub długopis ‎z czarnym tuszem/atramentem, a w przypadku egzaminu matematyki również linijkę. ‎</a:t>
            </a:r>
            <a:r>
              <a:rPr lang="pl-PL" dirty="0">
                <a:ea typeface="+mn-lt"/>
                <a:cs typeface="+mn-lt"/>
              </a:rPr>
              <a:t>Rysunki –jeżeli trzeba je wykonywać- zdający wykonują długopisem. Nie wykonuje się rysunków ołówkiem. Nie wolno używać korektorów. Niedozwolone jest korzystanie</a:t>
            </a:r>
            <a:br>
              <a:rPr lang="pl-PL" dirty="0">
                <a:ea typeface="+mn-lt"/>
                <a:cs typeface="+mn-lt"/>
              </a:rPr>
            </a:br>
            <a:r>
              <a:rPr lang="pl-PL" dirty="0">
                <a:ea typeface="+mn-lt"/>
                <a:cs typeface="+mn-lt"/>
              </a:rPr>
              <a:t> z długopisów zmazywalnych/ tzw. ścieralnych długopisów. </a:t>
            </a:r>
            <a:endParaRPr lang="pl-PL">
              <a:cs typeface="Arial" panose="020B0604020202020204"/>
            </a:endParaRPr>
          </a:p>
          <a:p>
            <a:pPr marL="344170" indent="-344170"/>
            <a:r>
              <a:rPr lang="pl-PL" dirty="0">
                <a:ea typeface="+mn-lt"/>
                <a:cs typeface="+mn-lt"/>
              </a:rPr>
              <a:t>Na egzaminie nie można korzystać z kalkulatora oraz słowników. Nie wolno także przynosić ‎i używać żadnych urządzeń telekomunikacyjnych.‎ Konieczność samodzielnego rozwiązywania zadań w czasie egzaminu </a:t>
            </a:r>
            <a:endParaRPr lang="pl-PL">
              <a:cs typeface="Arial" panose="020B0604020202020204"/>
            </a:endParaRPr>
          </a:p>
          <a:p>
            <a:pPr marL="344170" indent="-344170"/>
            <a:r>
              <a:rPr lang="pl-PL" dirty="0">
                <a:ea typeface="+mn-lt"/>
                <a:cs typeface="+mn-lt"/>
              </a:rPr>
              <a:t>Zdający może wnieść do sali  egzaminacyjnej małą butelkę wody. Podczas pracy z arkuszem egzaminacyjnym butelka powinna stać na podłodze przy nodze stolika, aby uczeń przypadkowo nie zalał materiałów egzaminacyjnych </a:t>
            </a:r>
            <a:endParaRPr lang="pl-PL" dirty="0"/>
          </a:p>
        </p:txBody>
      </p:sp>
    </p:spTree>
    <p:extLst>
      <p:ext uri="{BB962C8B-B14F-4D97-AF65-F5344CB8AC3E}">
        <p14:creationId xmlns:p14="http://schemas.microsoft.com/office/powerpoint/2010/main" val="284566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AAAE388-9E20-461A-9481-48A9850E65D7}"/>
              </a:ext>
            </a:extLst>
          </p:cNvPr>
          <p:cNvSpPr>
            <a:spLocks noGrp="1"/>
          </p:cNvSpPr>
          <p:nvPr>
            <p:ph type="title"/>
          </p:nvPr>
        </p:nvSpPr>
        <p:spPr>
          <a:xfrm>
            <a:off x="2194865" y="520510"/>
            <a:ext cx="8375274" cy="660286"/>
          </a:xfrm>
        </p:spPr>
        <p:txBody>
          <a:bodyPr>
            <a:normAutofit/>
          </a:bodyPr>
          <a:lstStyle/>
          <a:p>
            <a:pPr algn="ctr"/>
            <a:r>
              <a:rPr lang="pl-PL" dirty="0">
                <a:cs typeface="Arial"/>
              </a:rPr>
              <a:t>Przed egzaminem- środki bezpieczeństwa</a:t>
            </a:r>
          </a:p>
        </p:txBody>
      </p:sp>
      <p:sp>
        <p:nvSpPr>
          <p:cNvPr id="3" name="Symbol zastępczy zawartości 2">
            <a:extLst>
              <a:ext uri="{FF2B5EF4-FFF2-40B4-BE49-F238E27FC236}">
                <a16:creationId xmlns:a16="http://schemas.microsoft.com/office/drawing/2014/main" xmlns="" id="{34E0C466-2890-49B0-8428-EF92D28D3A10}"/>
              </a:ext>
            </a:extLst>
          </p:cNvPr>
          <p:cNvSpPr>
            <a:spLocks noGrp="1"/>
          </p:cNvSpPr>
          <p:nvPr>
            <p:ph idx="1"/>
          </p:nvPr>
        </p:nvSpPr>
        <p:spPr>
          <a:xfrm>
            <a:off x="1565902" y="1175098"/>
            <a:ext cx="9435557" cy="5306166"/>
          </a:xfrm>
        </p:spPr>
        <p:txBody>
          <a:bodyPr>
            <a:normAutofit fontScale="92500" lnSpcReduction="10000"/>
          </a:bodyPr>
          <a:lstStyle/>
          <a:p>
            <a:pPr marL="344170" lvl="1" indent="-344170" algn="just"/>
            <a:r>
              <a:rPr lang="pl-PL" sz="2400" dirty="0">
                <a:ea typeface="+mn-lt"/>
                <a:cs typeface="+mn-lt"/>
              </a:rPr>
              <a:t>Na teren szkoły mogą wejść wyłącznie osoby z zakrytymi ustami i nosem (maseczką jedno- lub wielorazową, materiałem, przyłbicą)</a:t>
            </a:r>
            <a:endParaRPr lang="pl-PL" sz="2400" dirty="0">
              <a:cs typeface="Arial"/>
            </a:endParaRPr>
          </a:p>
          <a:p>
            <a:pPr marL="344170" lvl="1" indent="-344170" algn="just"/>
            <a:r>
              <a:rPr lang="pl-PL" sz="2400" dirty="0">
                <a:ea typeface="+mn-lt"/>
                <a:cs typeface="+mn-lt"/>
              </a:rPr>
              <a:t>Czekając na wejście do szkoły albo sali egzaminacyjnej, zdający zachowują odpowiedni odstęp (</a:t>
            </a:r>
            <a:r>
              <a:rPr lang="pl-PL" sz="2400" u="sng" dirty="0">
                <a:ea typeface="+mn-lt"/>
                <a:cs typeface="+mn-lt"/>
              </a:rPr>
              <a:t>co najmniej</a:t>
            </a:r>
            <a:r>
              <a:rPr lang="pl-PL" sz="2400" dirty="0">
                <a:ea typeface="+mn-lt"/>
                <a:cs typeface="+mn-lt"/>
              </a:rPr>
              <a:t> 1,5 m) oraz mają zakryte usta i nos.</a:t>
            </a:r>
            <a:endParaRPr lang="pl-PL" sz="2400" dirty="0">
              <a:cs typeface="Arial"/>
            </a:endParaRPr>
          </a:p>
          <a:p>
            <a:pPr marL="344170" lvl="1" indent="-344170" algn="just"/>
            <a:r>
              <a:rPr lang="pl-PL" sz="2400" dirty="0">
                <a:ea typeface="+mn-lt"/>
                <a:cs typeface="+mn-lt"/>
              </a:rPr>
              <a:t>Przed wejściem do budynku szkoły uczniowie mają obowiązek zdezynfekowania rąk płynem do dezynfekcji znajdującym się przy drzwiach wejściowych, mają obowiązek przejść przez </a:t>
            </a:r>
            <a:r>
              <a:rPr lang="pl-PL" sz="2400">
                <a:ea typeface="+mn-lt"/>
                <a:cs typeface="+mn-lt"/>
              </a:rPr>
              <a:t>matę </a:t>
            </a:r>
            <a:r>
              <a:rPr lang="pl-PL" sz="2400" smtClean="0">
                <a:ea typeface="+mn-lt"/>
                <a:cs typeface="+mn-lt"/>
              </a:rPr>
              <a:t>dezynfekującą.</a:t>
            </a:r>
            <a:endParaRPr lang="pl-PL" sz="2400" dirty="0">
              <a:ea typeface="+mn-lt"/>
              <a:cs typeface="+mn-lt"/>
            </a:endParaRPr>
          </a:p>
          <a:p>
            <a:pPr marL="344170" lvl="1" indent="-344170" algn="just"/>
            <a:r>
              <a:rPr lang="pl-PL" sz="2400" dirty="0">
                <a:ea typeface="+mn-lt"/>
                <a:cs typeface="+mn-lt"/>
              </a:rPr>
              <a:t>Podczas wpuszczania uczniów do sali egzaminacyjnej członek zespołu nadzorującego może poprosić zdającego o chwilowe odsłonięcie twarzy w celu zweryfikowania jego tożsamości (konieczne jest wówczas zachowanie co najmniej 1,5-metrowego odstępu).</a:t>
            </a:r>
            <a:endParaRPr lang="pl-PL" sz="2400" dirty="0">
              <a:cs typeface="Arial"/>
            </a:endParaRPr>
          </a:p>
        </p:txBody>
      </p:sp>
    </p:spTree>
    <p:extLst>
      <p:ext uri="{BB962C8B-B14F-4D97-AF65-F5344CB8AC3E}">
        <p14:creationId xmlns:p14="http://schemas.microsoft.com/office/powerpoint/2010/main" val="263247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8B0D71C-C641-4FE5-9011-54C565F715E8}"/>
              </a:ext>
            </a:extLst>
          </p:cNvPr>
          <p:cNvSpPr>
            <a:spLocks noGrp="1"/>
          </p:cNvSpPr>
          <p:nvPr>
            <p:ph type="title"/>
          </p:nvPr>
        </p:nvSpPr>
        <p:spPr>
          <a:xfrm>
            <a:off x="2122978" y="563641"/>
            <a:ext cx="7958331" cy="875946"/>
          </a:xfrm>
        </p:spPr>
        <p:txBody>
          <a:bodyPr>
            <a:normAutofit fontScale="90000"/>
          </a:bodyPr>
          <a:lstStyle/>
          <a:p>
            <a:pPr algn="ctr"/>
            <a:r>
              <a:rPr lang="pl-PL" dirty="0">
                <a:ea typeface="+mj-lt"/>
                <a:cs typeface="+mj-lt"/>
              </a:rPr>
              <a:t>Przed egzaminem- środki bezpieczeństwa</a:t>
            </a:r>
          </a:p>
          <a:p>
            <a:endParaRPr lang="pl-PL" dirty="0">
              <a:cs typeface="Arial"/>
            </a:endParaRPr>
          </a:p>
        </p:txBody>
      </p:sp>
      <p:sp>
        <p:nvSpPr>
          <p:cNvPr id="3" name="Symbol zastępczy zawartości 2">
            <a:extLst>
              <a:ext uri="{FF2B5EF4-FFF2-40B4-BE49-F238E27FC236}">
                <a16:creationId xmlns:a16="http://schemas.microsoft.com/office/drawing/2014/main" xmlns="" id="{77C90A65-D847-4C98-B08D-6779DE499328}"/>
              </a:ext>
            </a:extLst>
          </p:cNvPr>
          <p:cNvSpPr>
            <a:spLocks noGrp="1"/>
          </p:cNvSpPr>
          <p:nvPr>
            <p:ph idx="1"/>
          </p:nvPr>
        </p:nvSpPr>
        <p:spPr>
          <a:xfrm>
            <a:off x="1925335" y="1146343"/>
            <a:ext cx="8601672" cy="5263034"/>
          </a:xfrm>
        </p:spPr>
        <p:txBody>
          <a:bodyPr>
            <a:normAutofit/>
          </a:bodyPr>
          <a:lstStyle/>
          <a:p>
            <a:pPr marL="344170" lvl="1" indent="-344170" algn="just">
              <a:lnSpc>
                <a:spcPct val="100000"/>
              </a:lnSpc>
            </a:pPr>
            <a:endParaRPr lang="pl-PL" sz="2000" dirty="0">
              <a:cs typeface="Arial"/>
            </a:endParaRPr>
          </a:p>
          <a:p>
            <a:pPr marL="344170" lvl="1" indent="-344170" algn="just">
              <a:lnSpc>
                <a:spcPct val="100000"/>
              </a:lnSpc>
            </a:pPr>
            <a:r>
              <a:rPr lang="pl-PL" sz="2000" dirty="0">
                <a:cs typeface="Arial"/>
              </a:rPr>
              <a:t>Zdający są zobowiązani zakrywać usta i nos do momentu zajęcia miejsca w sali egzaminacyjnej. Po zajęciu miejsca w sali egzaminacyjnej (w trakcie egzaminu) zdający ma obowiązek ponownie zakryć usta i nos, kiedy:</a:t>
            </a:r>
            <a:endParaRPr lang="pl-PL" sz="2000">
              <a:ea typeface="+mn-lt"/>
              <a:cs typeface="+mn-lt"/>
            </a:endParaRPr>
          </a:p>
          <a:p>
            <a:pPr marL="344170" indent="-344170" algn="just">
              <a:lnSpc>
                <a:spcPct val="100000"/>
              </a:lnSpc>
            </a:pPr>
            <a:r>
              <a:rPr lang="pl-PL" dirty="0">
                <a:cs typeface="Arial"/>
              </a:rPr>
              <a:t>podchodzi do niego nauczyciel, aby odpowiedzieć na zadane przez niego pytanie</a:t>
            </a:r>
            <a:endParaRPr lang="en-US" dirty="0">
              <a:ea typeface="+mn-lt"/>
              <a:cs typeface="+mn-lt"/>
            </a:endParaRPr>
          </a:p>
          <a:p>
            <a:pPr marL="344170" indent="-344170" algn="just">
              <a:lnSpc>
                <a:spcPct val="100000"/>
              </a:lnSpc>
            </a:pPr>
            <a:r>
              <a:rPr lang="pl-PL" dirty="0">
                <a:cs typeface="Arial"/>
              </a:rPr>
              <a:t>wychodzi do toalety</a:t>
            </a:r>
            <a:endParaRPr lang="pl-PL" dirty="0">
              <a:ea typeface="+mn-lt"/>
              <a:cs typeface="+mn-lt"/>
            </a:endParaRPr>
          </a:p>
          <a:p>
            <a:pPr marL="344170" indent="-344170" algn="just">
              <a:lnSpc>
                <a:spcPct val="100000"/>
              </a:lnSpc>
            </a:pPr>
            <a:r>
              <a:rPr lang="pl-PL" dirty="0">
                <a:cs typeface="Arial"/>
              </a:rPr>
              <a:t>kończy pracę z arkuszem egzaminacyjnym i wychodzi z sali egzaminacyjnej.</a:t>
            </a:r>
            <a:endParaRPr lang="pl-PL" dirty="0">
              <a:ea typeface="+mn-lt"/>
              <a:cs typeface="+mn-lt"/>
            </a:endParaRPr>
          </a:p>
          <a:p>
            <a:pPr marL="344170" lvl="1" indent="-344170" algn="just">
              <a:lnSpc>
                <a:spcPct val="100000"/>
              </a:lnSpc>
            </a:pPr>
            <a:r>
              <a:rPr lang="pl-PL" dirty="0">
                <a:ea typeface="+mn-lt"/>
                <a:cs typeface="+mn-lt"/>
              </a:rPr>
              <a:t> </a:t>
            </a:r>
            <a:r>
              <a:rPr lang="pl-PL" sz="2000" dirty="0">
                <a:ea typeface="+mn-lt"/>
                <a:cs typeface="+mn-lt"/>
              </a:rPr>
              <a:t>Zarówno zdający, jak i członkowie zespołu nadzorującego mogą – jeżeli uznają to za właściwe – mieć zakryte usta i nos w trakcie egzaminu, nawet po zajęciu miejsca przy stoliku w sali egzaminacyjnej.</a:t>
            </a:r>
            <a:endParaRPr lang="pl-PL" sz="2000" dirty="0">
              <a:cs typeface="Arial"/>
            </a:endParaRPr>
          </a:p>
          <a:p>
            <a:pPr marL="344170" indent="-344170" algn="just">
              <a:lnSpc>
                <a:spcPct val="100000"/>
              </a:lnSpc>
            </a:pPr>
            <a:endParaRPr lang="pl-PL" dirty="0">
              <a:cs typeface="Arial"/>
            </a:endParaRPr>
          </a:p>
          <a:p>
            <a:pPr marL="344170" indent="-344170"/>
            <a:endParaRPr lang="pl-PL" dirty="0">
              <a:cs typeface="Arial"/>
            </a:endParaRPr>
          </a:p>
        </p:txBody>
      </p:sp>
    </p:spTree>
    <p:extLst>
      <p:ext uri="{BB962C8B-B14F-4D97-AF65-F5344CB8AC3E}">
        <p14:creationId xmlns:p14="http://schemas.microsoft.com/office/powerpoint/2010/main" val="349789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778EEEC-A9E6-4C88-AE20-591B14653952}"/>
              </a:ext>
            </a:extLst>
          </p:cNvPr>
          <p:cNvSpPr>
            <a:spLocks noGrp="1"/>
          </p:cNvSpPr>
          <p:nvPr>
            <p:ph type="title"/>
          </p:nvPr>
        </p:nvSpPr>
        <p:spPr>
          <a:xfrm>
            <a:off x="2079846" y="534887"/>
            <a:ext cx="7958331" cy="1077229"/>
          </a:xfrm>
        </p:spPr>
        <p:txBody>
          <a:bodyPr/>
          <a:lstStyle/>
          <a:p>
            <a:pPr algn="ctr"/>
            <a:r>
              <a:rPr lang="pl-PL" dirty="0">
                <a:cs typeface="Arial"/>
              </a:rPr>
              <a:t>Przed egzaminem</a:t>
            </a:r>
          </a:p>
        </p:txBody>
      </p:sp>
      <p:sp>
        <p:nvSpPr>
          <p:cNvPr id="3" name="Symbol zastępczy zawartości 2">
            <a:extLst>
              <a:ext uri="{FF2B5EF4-FFF2-40B4-BE49-F238E27FC236}">
                <a16:creationId xmlns:a16="http://schemas.microsoft.com/office/drawing/2014/main" xmlns="" id="{E0A1B73D-C597-46EC-B913-043C91A96C03}"/>
              </a:ext>
            </a:extLst>
          </p:cNvPr>
          <p:cNvSpPr>
            <a:spLocks noGrp="1"/>
          </p:cNvSpPr>
          <p:nvPr>
            <p:ph idx="1"/>
          </p:nvPr>
        </p:nvSpPr>
        <p:spPr>
          <a:xfrm>
            <a:off x="1839071" y="1074456"/>
            <a:ext cx="8731068" cy="4975488"/>
          </a:xfrm>
        </p:spPr>
        <p:txBody>
          <a:bodyPr vert="horz" lIns="91440" tIns="45720" rIns="91440" bIns="45720" rtlCol="0" anchor="ctr">
            <a:noAutofit/>
          </a:bodyPr>
          <a:lstStyle/>
          <a:p>
            <a:pPr marL="344170" lvl="1" indent="-344170" algn="just"/>
            <a:endParaRPr lang="pl-PL" sz="2200" b="1" dirty="0">
              <a:cs typeface="Arial"/>
            </a:endParaRPr>
          </a:p>
          <a:p>
            <a:pPr marL="344170" lvl="1" indent="-344170" algn="just"/>
            <a:r>
              <a:rPr lang="pl-PL" sz="2200" b="1" dirty="0">
                <a:cs typeface="Arial"/>
              </a:rPr>
              <a:t>Zdający nie powinni wnosić na teren szkoły zbędnych rzeczy, w tym książek, telefonów komórkowych, maskotek.</a:t>
            </a:r>
            <a:endParaRPr lang="pl-PL" sz="2200">
              <a:ea typeface="+mn-lt"/>
              <a:cs typeface="+mn-lt"/>
            </a:endParaRPr>
          </a:p>
          <a:p>
            <a:pPr marL="344170" lvl="1" indent="-344170" algn="just"/>
            <a:r>
              <a:rPr lang="pl-PL" sz="2200" dirty="0">
                <a:cs typeface="Arial"/>
              </a:rPr>
              <a:t>Będzie wyznaczona sala i miejsca w szatni dla zdających, </a:t>
            </a:r>
            <a:br>
              <a:rPr lang="pl-PL" sz="2200" dirty="0">
                <a:cs typeface="Arial"/>
              </a:rPr>
            </a:br>
            <a:r>
              <a:rPr lang="pl-PL" sz="2200" dirty="0">
                <a:cs typeface="Arial"/>
              </a:rPr>
              <a:t>w których będzie można zostawić </a:t>
            </a:r>
            <a:r>
              <a:rPr lang="pl-PL" sz="2200" dirty="0">
                <a:ea typeface="+mn-lt"/>
                <a:cs typeface="+mn-lt"/>
              </a:rPr>
              <a:t>rzeczy osobiste – plecak, torbę, kurtkę, telefon. Dla zdających będą przygotowane przezroczyste foliowe worki (tak aby sprawdzenie ich zawartości nie wymagało otwierania), w których będą mogli zostawić swoje rzeczy osobiste pod nadzorem pracownika albo pod zamknięciem.</a:t>
            </a:r>
          </a:p>
          <a:p>
            <a:pPr marL="344170" indent="-344170" algn="just"/>
            <a:r>
              <a:rPr lang="pl-PL" sz="2200" dirty="0">
                <a:cs typeface="Arial"/>
              </a:rPr>
              <a:t>Zdający powinni mieć przy sobie dokument stwierdzający tożsamość ( np. legitymację szkolną).</a:t>
            </a:r>
            <a:endParaRPr lang="pl-PL" sz="2200" dirty="0">
              <a:ea typeface="+mn-lt"/>
              <a:cs typeface="+mn-lt"/>
            </a:endParaRPr>
          </a:p>
          <a:p>
            <a:pPr marL="344170" indent="-344170"/>
            <a:endParaRPr lang="pl-PL" dirty="0">
              <a:cs typeface="Arial"/>
            </a:endParaRPr>
          </a:p>
        </p:txBody>
      </p:sp>
    </p:spTree>
    <p:extLst>
      <p:ext uri="{BB962C8B-B14F-4D97-AF65-F5344CB8AC3E}">
        <p14:creationId xmlns:p14="http://schemas.microsoft.com/office/powerpoint/2010/main" val="1483141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19</TotalTime>
  <Words>728</Words>
  <Application>Microsoft Office PowerPoint</Application>
  <PresentationFormat>Panoramiczny</PresentationFormat>
  <Paragraphs>85</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MS Shell Dlg 2</vt:lpstr>
      <vt:lpstr>Times New Roman</vt:lpstr>
      <vt:lpstr>Wingdings</vt:lpstr>
      <vt:lpstr>Wingdings 3</vt:lpstr>
      <vt:lpstr>Madison</vt:lpstr>
      <vt:lpstr>Język  polski 16 czerwca  Matematyka 17 czerwca   Język obcy nowożytny 18 czerwca</vt:lpstr>
      <vt:lpstr>Terminy egzaminów</vt:lpstr>
      <vt:lpstr>Prezentacja programu PowerPoint</vt:lpstr>
      <vt:lpstr>Przed egzaminem -środki bezpieczeństwa</vt:lpstr>
      <vt:lpstr>O czym należy pamiętać podczas egzaminu: </vt:lpstr>
      <vt:lpstr>Przybory</vt:lpstr>
      <vt:lpstr>Przed egzaminem- środki bezpieczeństwa</vt:lpstr>
      <vt:lpstr>Przed egzaminem- środki bezpieczeństwa </vt:lpstr>
      <vt:lpstr>Przed egzaminem</vt:lpstr>
      <vt:lpstr>Przed egzaminem</vt:lpstr>
      <vt:lpstr>Po zajęciu miejsc przez wszystkich zdających przewodniczący zespołu nadzorującego informuje uczniów :</vt:lpstr>
      <vt:lpstr>Zasady obowiązujące podczas egzaminu</vt:lpstr>
      <vt:lpstr>Po rozdaniu arkuszy egzaminacyjnych</vt:lpstr>
      <vt:lpstr>Po rozdaniu arkuszy egzaminacyjnych </vt:lpstr>
      <vt:lpstr>Po rozdaniu arkuszy egzaminacyjnych </vt:lpstr>
      <vt:lpstr>W trakcie egzaminu</vt:lpstr>
      <vt:lpstr>W trakcie egzaminu </vt:lpstr>
      <vt:lpstr>W trakcie egzaminu </vt:lpstr>
      <vt:lpstr>W trackie egzaminu</vt:lpstr>
      <vt:lpstr>Zadania na egzaminie ósmoklasisty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Administrator</dc:creator>
  <cp:lastModifiedBy>Lenovo</cp:lastModifiedBy>
  <cp:revision>518</cp:revision>
  <dcterms:created xsi:type="dcterms:W3CDTF">2020-05-28T09:38:48Z</dcterms:created>
  <dcterms:modified xsi:type="dcterms:W3CDTF">2020-06-08T07:57:14Z</dcterms:modified>
</cp:coreProperties>
</file>