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19"/>
  </p:notesMasterIdLst>
  <p:sldIdLst>
    <p:sldId id="256" r:id="rId5"/>
    <p:sldId id="277" r:id="rId6"/>
    <p:sldId id="276" r:id="rId7"/>
    <p:sldId id="279" r:id="rId8"/>
    <p:sldId id="272" r:id="rId9"/>
    <p:sldId id="273" r:id="rId10"/>
    <p:sldId id="271" r:id="rId11"/>
    <p:sldId id="281" r:id="rId12"/>
    <p:sldId id="282" r:id="rId13"/>
    <p:sldId id="269" r:id="rId14"/>
    <p:sldId id="284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3730" autoAdjust="0"/>
  </p:normalViewPr>
  <p:slideViewPr>
    <p:cSldViewPr snapToGrid="0">
      <p:cViewPr varScale="1">
        <p:scale>
          <a:sx n="57" d="100"/>
          <a:sy n="57" d="100"/>
        </p:scale>
        <p:origin x="14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2020-06-08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serdecznie i zapraszam do zapoznania się z prezentacją dotyczącą pracy z arkuszem egzaminacyjnym egzaminu ósmoklasisty.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73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arkuszu egzaminacyjnym stosowane są różne typy zadań </a:t>
            </a:r>
            <a:r>
              <a:rPr lang="pl-PL" dirty="0" smtClean="0"/>
              <a:t>zamkniętych, </a:t>
            </a:r>
            <a:r>
              <a:rPr lang="pl-PL" dirty="0"/>
              <a:t>np. zadania typu PF, WW czy na dobieranie.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82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języku polskim i w językach </a:t>
            </a:r>
            <a:r>
              <a:rPr lang="pl-PL" dirty="0" smtClean="0"/>
              <a:t>obcych </a:t>
            </a:r>
            <a:r>
              <a:rPr lang="pl-PL" dirty="0"/>
              <a:t>pola przeznaczone do wypełnienia przez uczniów przeplatają się z polami, które w innej części karty wypełnia egzaminator.</a:t>
            </a:r>
          </a:p>
          <a:p>
            <a:r>
              <a:rPr lang="pl-PL" dirty="0"/>
              <a:t>Dodatkowo w językach obcych są</a:t>
            </a:r>
            <a:r>
              <a:rPr lang="pl-PL" baseline="0" dirty="0"/>
              <a:t> dwie kolumny do wypełnienia przez ucznia. Pamiętaj o tym, by wypełnić odpowiednie pola w obydwu kolumnach.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4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Bywa, że podczas wypełniania karty odpowiedzi uczniowie popełniają błędy.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43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Gdzie …. Zapraszam do korzystania ze strony internetowej OKE w Krakowie. W zakładce </a:t>
            </a:r>
            <a:r>
              <a:rPr lang="pl-PL" i="1" dirty="0"/>
              <a:t>Egzamin ósmoklasisty </a:t>
            </a:r>
            <a:r>
              <a:rPr lang="pl-PL" dirty="0" smtClean="0"/>
              <a:t>jest</a:t>
            </a:r>
            <a:r>
              <a:rPr lang="pl-PL" baseline="0" dirty="0" smtClean="0"/>
              <a:t> </a:t>
            </a:r>
            <a:r>
              <a:rPr lang="pl-PL" baseline="0" dirty="0"/>
              <a:t>kilka działów. Jednym z nich jest dział </a:t>
            </a:r>
            <a:r>
              <a:rPr lang="pl-PL" i="1" baseline="0" dirty="0"/>
              <a:t>Organizacja</a:t>
            </a:r>
            <a:r>
              <a:rPr lang="pl-PL" baseline="0" dirty="0"/>
              <a:t>. Znajduje się tam m. in. </a:t>
            </a:r>
            <a:r>
              <a:rPr lang="pl-PL" i="1" baseline="0" dirty="0"/>
              <a:t>Informacja o sposobie organizacji i przeprowadzania egzaminu ósmoklasisty.</a:t>
            </a:r>
          </a:p>
          <a:p>
            <a:r>
              <a:rPr lang="pl-PL" baseline="0" dirty="0"/>
              <a:t>W dziale </a:t>
            </a:r>
            <a:r>
              <a:rPr lang="pl-PL" i="1" baseline="0" dirty="0"/>
              <a:t>Informatory</a:t>
            </a:r>
            <a:r>
              <a:rPr lang="pl-PL" baseline="0" dirty="0"/>
              <a:t> zamieszczono informator o zasadach przeprowadzania i przystępowania do egzaminu ósmoklasisty, a także informatory przedmiotowe, jak np. informator  z języka polskiego, matematyki czy  języka angielskiego. Są tam również informatory przeznaczone dla uczniów korzystających z dostosowania warunków i form przeprowadzania egzaminu.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85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Tak oto wygląda graficzna ilustracja arkusza egzaminacyjnego z j. polskiego i j. obcego.</a:t>
            </a:r>
            <a:r>
              <a:rPr lang="pl-PL" dirty="0">
                <a:solidFill>
                  <a:srgbClr val="000000"/>
                </a:solidFill>
              </a:rPr>
              <a:t> Składa się on z zeszytu zadań i karty odpowiedzi.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rgbClr val="000000"/>
                </a:solidFill>
              </a:rPr>
              <a:t>Dodatkowo do </a:t>
            </a:r>
            <a:r>
              <a:rPr lang="pl-PL" dirty="0">
                <a:solidFill>
                  <a:srgbClr val="000000"/>
                </a:solidFill>
              </a:rPr>
              <a:t>przeprowadzenia egzaminu ósmoklasisty z języka obcego nowożytnego wykorzystuje się również płytę CD.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ten sposób sprawdzana jest umiejętność rozumienia ze słuchu.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Na płycie znajdują się dwukrotnie nagrane teksty zdań, polecenia i przerwy na wykonanie zadań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91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</a:t>
            </a:r>
            <a:r>
              <a:rPr lang="pl-PL" baseline="0" dirty="0"/>
              <a:t> tym slajdzie widzimy strukturę arkusza egzaminacyjnego z matematyki.</a:t>
            </a:r>
          </a:p>
          <a:p>
            <a:r>
              <a:rPr lang="pl-PL" baseline="0" dirty="0"/>
              <a:t>Oprócz zeszytu zadań i karty odpowiedzi arkusz ten zawiera dodatkowo kartę rozwiązań zadań egzaminacyjnych do wyrwania przez ucznia. Na trzech pierwszych kartkach znajdują się teksty zadań otwartych i miejsce na ich rozwiązanie. Ostatnia czwarta kartka – to brudnopis. Jest ona połączona z kartą odpowiedzi. </a:t>
            </a:r>
          </a:p>
          <a:p>
            <a:r>
              <a:rPr lang="pl-PL" dirty="0"/>
              <a:t>Po wyrwaniu karty rozwiązań zadań w zeszycie pozostają wszystkie zadania zamknięte. </a:t>
            </a:r>
          </a:p>
          <a:p>
            <a:r>
              <a:rPr lang="pl-PL" dirty="0" smtClean="0"/>
              <a:t>Pamiętaj </a:t>
            </a:r>
            <a:r>
              <a:rPr lang="pl-PL" dirty="0"/>
              <a:t>żeby nie odrywać karty odpowiedzi od karty rozwiązań zadań.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4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Patrząc od góry widzimy miejsce na umieszczenie kodu ucznia, </a:t>
            </a:r>
            <a:r>
              <a:rPr lang="pl-PL" dirty="0" smtClean="0"/>
              <a:t>PESELU </a:t>
            </a:r>
            <a:r>
              <a:rPr lang="pl-PL" dirty="0"/>
              <a:t>i </a:t>
            </a:r>
            <a:r>
              <a:rPr lang="pl-PL" dirty="0" smtClean="0"/>
              <a:t>naklejki </a:t>
            </a:r>
            <a:r>
              <a:rPr lang="pl-PL" dirty="0"/>
              <a:t>czyli danych, które pozwolą zidentyfikować, do kogo należy arkusz, który po wypełnieniu nazywany jest pracą egzaminacyjną. </a:t>
            </a:r>
          </a:p>
          <a:p>
            <a:r>
              <a:rPr lang="pl-PL" dirty="0"/>
              <a:t>Poniżej zamieszczono nazwę egzaminu, rodzaj przedmiotu, datę egzaminu i czas trwania pracy. Zwróć uwagę, że czas trwania</a:t>
            </a:r>
            <a:r>
              <a:rPr lang="pl-PL" baseline="0" dirty="0"/>
              <a:t> pracy w każdym z egzaminów jest inny.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uczniów korzystających z dostosowań czas ten może być przedłużony maksymalnie o 50%. </a:t>
            </a:r>
          </a:p>
          <a:p>
            <a:r>
              <a:rPr lang="pl-PL" dirty="0"/>
              <a:t>Dalej znajdziesz pierwszą stronę instrukcji</a:t>
            </a:r>
            <a:r>
              <a:rPr lang="pl-PL" baseline="0" dirty="0"/>
              <a:t> dla zdającego.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68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rozdaniu arkuszy a przed przystąpieniem do rozwiązywania zadań zapoznaj się z instrukcją dla</a:t>
            </a:r>
            <a:r>
              <a:rPr lang="pl-PL" baseline="0" dirty="0"/>
              <a:t> ucznia.</a:t>
            </a:r>
          </a:p>
          <a:p>
            <a:r>
              <a:rPr lang="pl-PL" baseline="0" dirty="0"/>
              <a:t>Wszystkie punkty tej instrukcji są ważne. Zarówno te, które dotyczą sprawdzenia poprawności wydruku arkusza i karty odpowiedzi czy karty rozwiązań zadań z matematyki, jak również te, które odnoszą się do rozwiązywania zadań i wypełniania karty odpowiedzi.</a:t>
            </a:r>
            <a:endParaRPr lang="pl-PL" strike="sng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50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drugiej stronie instrukcji dla ucznia znajdziesz informacje, jak na karcie odpowiedzi zaznaczać wybraną odpowiedź oraz pomyłkę w zadaniach zamkniętych.</a:t>
            </a:r>
          </a:p>
          <a:p>
            <a:r>
              <a:rPr lang="pl-PL" dirty="0"/>
              <a:t>Wybierając daną odpowiedź zamalowujesz odpowiednie pole,</a:t>
            </a:r>
            <a:r>
              <a:rPr lang="pl-PL" baseline="0" dirty="0"/>
              <a:t> tak jak to pokazano na załączonych przykładach. </a:t>
            </a:r>
            <a:r>
              <a:rPr lang="pl-PL" u="sng" baseline="0" dirty="0"/>
              <a:t>Jeśli się pomylisz</a:t>
            </a:r>
            <a:r>
              <a:rPr lang="pl-PL" baseline="0" dirty="0"/>
              <a:t>, otaczasz błędne zaznaczenie kółkiem i zamalowujesz inne pole.</a:t>
            </a:r>
          </a:p>
          <a:p>
            <a:r>
              <a:rPr lang="pl-PL" u="sng" dirty="0">
                <a:solidFill>
                  <a:srgbClr val="000000"/>
                </a:solidFill>
              </a:rPr>
              <a:t>W instrukcji </a:t>
            </a:r>
            <a:r>
              <a:rPr lang="pl-PL" dirty="0">
                <a:solidFill>
                  <a:srgbClr val="000000"/>
                </a:solidFill>
              </a:rPr>
              <a:t>znajdziesz także informację o sposobie postępowania w przypadku pomyłki w zadaniu otwartym.</a:t>
            </a:r>
            <a:endParaRPr lang="pl-PL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90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1200" dirty="0">
                <a:solidFill>
                  <a:srgbClr val="000000"/>
                </a:solidFill>
              </a:rPr>
              <a:t>Uczniowie korzystający z arkuszy </a:t>
            </a:r>
            <a:r>
              <a:rPr lang="pl-PL" sz="1200" dirty="0" smtClean="0">
                <a:solidFill>
                  <a:srgbClr val="000000"/>
                </a:solidFill>
              </a:rPr>
              <a:t>dostosowanych </a:t>
            </a:r>
            <a:r>
              <a:rPr lang="pl-PL" sz="1200" dirty="0">
                <a:solidFill>
                  <a:srgbClr val="000000"/>
                </a:solidFill>
              </a:rPr>
              <a:t>oraz uczniowie niepełnosprawni ruchowo, uczniowie z czasową niesprawnością rąk, z afazją bądź ze specyficznymi trudnościami w uczeniu się nie muszą wykonywać tych czynności. Prace związane z kodowaniem wykonują członkowie zespołu nadzorującego.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3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>
                <a:solidFill>
                  <a:srgbClr val="000000"/>
                </a:solidFill>
              </a:rPr>
              <a:t>Jak wspomniano wcześniej arkusz z matematyki</a:t>
            </a:r>
            <a:r>
              <a:rPr lang="pl-PL" b="0" baseline="0" dirty="0">
                <a:solidFill>
                  <a:srgbClr val="000000"/>
                </a:solidFill>
              </a:rPr>
              <a:t> przeznaczony do egzaminu w pierwszym terminie zawiera kartę rozwiązań zadań egzaminacyjnych. </a:t>
            </a:r>
            <a:r>
              <a:rPr lang="pl-PL" b="0" dirty="0">
                <a:solidFill>
                  <a:srgbClr val="000000"/>
                </a:solidFill>
              </a:rPr>
              <a:t>Jest to </a:t>
            </a:r>
            <a:r>
              <a:rPr lang="pl-PL" dirty="0">
                <a:solidFill>
                  <a:srgbClr val="000000"/>
                </a:solidFill>
              </a:rPr>
              <a:t>osiem środkowych stron arkusza z matematyki. </a:t>
            </a:r>
          </a:p>
          <a:p>
            <a:r>
              <a:rPr lang="pl-PL" dirty="0"/>
              <a:t>Na pierwszej stronie tej karty należy zamieścić takie same dane, jak</a:t>
            </a:r>
            <a:r>
              <a:rPr lang="pl-PL" baseline="0" dirty="0"/>
              <a:t> na stronie tytułowej arkusza i na karcie odpowiedzi.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50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nami druga strona karty rozwiązań zadań egzaminacyjnych. Jest na niej treść kolejnego zadania i ramka do zapisania rozwiązania.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Dalej widzimy trzecią stronę karty rozwiązań i pierwszą stronę brudnopisu. </a:t>
            </a:r>
            <a:r>
              <a:rPr lang="pl-PL" strike="noStrike" dirty="0"/>
              <a:t>Widoczne </a:t>
            </a:r>
            <a:r>
              <a:rPr lang="pl-PL" strike="noStrike" dirty="0" smtClean="0"/>
              <a:t>są </a:t>
            </a:r>
            <a:r>
              <a:rPr lang="pl-PL" strike="noStrike" dirty="0"/>
              <a:t>na nich miejsca na naklejkę.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Wracając do brudnopisu - pamiętaj – zapisy w brudnopisie nie są ani sprawdzane ani oceniane. </a:t>
            </a: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Zwróć uwagę na informacje wokół ramki - „Zapisy na marginesie poza ramką nie będą oceniane”. Zastosuj</a:t>
            </a:r>
            <a:r>
              <a:rPr lang="pl-PL" baseline="0" dirty="0"/>
              <a:t> się do tego polecenia i zapisuj rozwiązania tylko w obrębie ramki.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2020-06-08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2020-06-08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2020-06-08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2020-06-08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2020-06-08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2020-06-08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2020-06-08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2020-06-08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2020-06-08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2020-06-08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2020-06-08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2020-06-08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1193393"/>
            <a:ext cx="8766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PRACA Z </a:t>
            </a:r>
            <a:r>
              <a:rPr lang="pl-PL" sz="4000" b="1" dirty="0" smtClean="0">
                <a:latin typeface="Boopee" panose="02000506020000020003" pitchFamily="2" charset="0"/>
              </a:rPr>
              <a:t>ARKUSZEM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975600" y="4315792"/>
            <a:ext cx="8766048" cy="138499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Okr</a:t>
            </a:r>
            <a:r>
              <a:rPr lang="pl-PL" sz="2000" b="1" dirty="0">
                <a:latin typeface="Comic Sans MS" panose="030F0702030302020204" pitchFamily="66" charset="0"/>
              </a:rPr>
              <a:t>ę</a:t>
            </a:r>
            <a:r>
              <a:rPr lang="pl-PL" sz="28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Kwiecień 2020 roku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70" y="-888986"/>
            <a:ext cx="6321564" cy="893930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10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73790" y="26669"/>
            <a:ext cx="550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ZAZANACZANIE WYBRANEJ ODPOWIEDZI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282" y="1030380"/>
            <a:ext cx="4716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typu Prawda Fałsz (PF) </a:t>
            </a:r>
            <a:r>
              <a:rPr lang="pl-PL" sz="1600" dirty="0">
                <a:solidFill>
                  <a:schemeClr val="bg1"/>
                </a:solidFill>
              </a:rPr>
              <a:t>– w każdym </a:t>
            </a:r>
          </a:p>
          <a:p>
            <a:r>
              <a:rPr lang="pl-PL" sz="1600" dirty="0">
                <a:solidFill>
                  <a:schemeClr val="bg1"/>
                </a:solidFill>
              </a:rPr>
              <a:t>z dwóch zdań rozstrzygasz, czy zdanie jest prawdziwe czy fałszywe. Na karcie odpowiedzi zaznaczasz kompilację tych dwóch odpowiedzi. Jeśli np. pierwsze zdanie, wg </a:t>
            </a:r>
            <a:r>
              <a:rPr lang="pl-PL" sz="1600" dirty="0" smtClean="0">
                <a:solidFill>
                  <a:schemeClr val="bg1"/>
                </a:solidFill>
              </a:rPr>
              <a:t>Ciebie</a:t>
            </a:r>
            <a:r>
              <a:rPr lang="pl-PL" sz="1600" dirty="0">
                <a:solidFill>
                  <a:schemeClr val="bg1"/>
                </a:solidFill>
              </a:rPr>
              <a:t>, jest prawdziwe (P) a drugie jest fałszywe (F) – to na karcie zaznaczasz pole </a:t>
            </a:r>
            <a:r>
              <a:rPr lang="pl-PL" sz="1600" b="1" dirty="0">
                <a:solidFill>
                  <a:schemeClr val="bg1"/>
                </a:solidFill>
              </a:rPr>
              <a:t>PF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5799" y="2950149"/>
            <a:ext cx="46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wielokrotnego wyboru (WW) </a:t>
            </a:r>
            <a:r>
              <a:rPr lang="pl-PL" sz="1600" dirty="0">
                <a:solidFill>
                  <a:schemeClr val="bg1"/>
                </a:solidFill>
              </a:rPr>
              <a:t>–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takim zadaniu masz do wyboru jedną spośród czterech możliwych propozycji. Wybierasz prawidłową odpowiedź, np. A i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A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9032" y="4518300"/>
            <a:ext cx="46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na dobieranie </a:t>
            </a:r>
            <a:r>
              <a:rPr lang="pl-PL" sz="1600" dirty="0">
                <a:solidFill>
                  <a:schemeClr val="bg1"/>
                </a:solidFill>
              </a:rPr>
              <a:t>– w takim zadaniu tworzysz  - według podanych kryteriów – pary elementów, które wybierasz  np. z dwóch zdań, wyrażeń czy rysunków, … </a:t>
            </a:r>
          </a:p>
          <a:p>
            <a:r>
              <a:rPr lang="pl-PL" sz="1600" dirty="0">
                <a:solidFill>
                  <a:schemeClr val="bg1"/>
                </a:solidFill>
              </a:rPr>
              <a:t>Kompilację tych wyborów zaznaczasz na karcie odpowiedzi. Jeśli np.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pierwszym zdaniu wybierasz B a </a:t>
            </a:r>
            <a:r>
              <a:rPr lang="pl-PL" sz="1600" dirty="0" smtClean="0">
                <a:solidFill>
                  <a:schemeClr val="bg1"/>
                </a:solidFill>
              </a:rPr>
              <a:t>w drugim </a:t>
            </a:r>
            <a:r>
              <a:rPr lang="pl-PL" sz="1600" dirty="0">
                <a:solidFill>
                  <a:schemeClr val="bg1"/>
                </a:solidFill>
              </a:rPr>
              <a:t>C, to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BC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1" name="Grupa 40"/>
          <p:cNvGrpSpPr/>
          <p:nvPr/>
        </p:nvGrpSpPr>
        <p:grpSpPr>
          <a:xfrm>
            <a:off x="3522544" y="1030380"/>
            <a:ext cx="6840656" cy="5306920"/>
            <a:chOff x="3477296" y="1027934"/>
            <a:chExt cx="6840656" cy="5306920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3218" y="5013494"/>
              <a:ext cx="3645967" cy="794373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 rotWithShape="1">
            <a:blip r:embed="rId8"/>
            <a:srcRect t="2311" b="7237"/>
            <a:stretch/>
          </p:blipFill>
          <p:spPr>
            <a:xfrm>
              <a:off x="4540428" y="2976284"/>
              <a:ext cx="3695567" cy="746974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1792" y="1027934"/>
              <a:ext cx="3670438" cy="792481"/>
            </a:xfrm>
            <a:prstGeom prst="rect">
              <a:avLst/>
            </a:prstGeom>
          </p:spPr>
        </p:pic>
        <p:cxnSp>
          <p:nvCxnSpPr>
            <p:cNvPr id="10" name="Łącznik prosty ze strzałką 9"/>
            <p:cNvCxnSpPr/>
            <p:nvPr/>
          </p:nvCxnSpPr>
          <p:spPr>
            <a:xfrm flipV="1">
              <a:off x="4663218" y="1608023"/>
              <a:ext cx="1648522" cy="1066095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/>
            <p:cNvCxnSpPr/>
            <p:nvPr/>
          </p:nvCxnSpPr>
          <p:spPr>
            <a:xfrm flipV="1">
              <a:off x="3477296" y="3359875"/>
              <a:ext cx="2096949" cy="749329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/>
            <p:cNvCxnSpPr/>
            <p:nvPr/>
          </p:nvCxnSpPr>
          <p:spPr>
            <a:xfrm flipV="1">
              <a:off x="4395364" y="5498967"/>
              <a:ext cx="2590415" cy="83588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7"/>
            <p:cNvCxnSpPr/>
            <p:nvPr/>
          </p:nvCxnSpPr>
          <p:spPr>
            <a:xfrm flipH="1" flipV="1">
              <a:off x="8036407" y="1792428"/>
              <a:ext cx="862417" cy="131024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a 20"/>
            <p:cNvSpPr/>
            <p:nvPr/>
          </p:nvSpPr>
          <p:spPr>
            <a:xfrm>
              <a:off x="8901867" y="2997837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0" name="Łącznik prosty ze strzałką 29"/>
            <p:cNvCxnSpPr/>
            <p:nvPr/>
          </p:nvCxnSpPr>
          <p:spPr>
            <a:xfrm flipH="1" flipV="1">
              <a:off x="8191434" y="3746567"/>
              <a:ext cx="785142" cy="98553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50"/>
            <p:cNvCxnSpPr/>
            <p:nvPr/>
          </p:nvCxnSpPr>
          <p:spPr>
            <a:xfrm flipH="1" flipV="1">
              <a:off x="8295392" y="5586287"/>
              <a:ext cx="659538" cy="27819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ipsa 17"/>
            <p:cNvSpPr/>
            <p:nvPr/>
          </p:nvSpPr>
          <p:spPr>
            <a:xfrm>
              <a:off x="4486656" y="1036321"/>
              <a:ext cx="3650168" cy="784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Elipsa 33"/>
            <p:cNvSpPr/>
            <p:nvPr/>
          </p:nvSpPr>
          <p:spPr>
            <a:xfrm>
              <a:off x="4604918" y="2957512"/>
              <a:ext cx="3519513" cy="7657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44" name="Elipsa 43"/>
            <p:cNvSpPr/>
            <p:nvPr/>
          </p:nvSpPr>
          <p:spPr>
            <a:xfrm>
              <a:off x="4727614" y="5070104"/>
              <a:ext cx="3436796" cy="7568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32" name="Elipsa 31"/>
            <p:cNvSpPr/>
            <p:nvPr/>
          </p:nvSpPr>
          <p:spPr>
            <a:xfrm>
              <a:off x="8898824" y="4477821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Elipsa 32"/>
            <p:cNvSpPr/>
            <p:nvPr/>
          </p:nvSpPr>
          <p:spPr>
            <a:xfrm>
              <a:off x="8954929" y="5710016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5602711" y="31998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6233375" y="12750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069664" y="5275593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Dźwię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8"/>
    </mc:Choice>
    <mc:Fallback xmlns="">
      <p:transition spd="slow" advTm="7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725" y="-7882"/>
            <a:ext cx="4838275" cy="68737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4552"/>
            <a:ext cx="4834329" cy="685800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99617" y="339090"/>
            <a:ext cx="19888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Na poprzednim slajdzie była widoczna karta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matematyki.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Tutaj widzimy kartę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j. polskiego (symbol OPOP)</a:t>
            </a:r>
          </a:p>
          <a:p>
            <a:r>
              <a:rPr lang="pl-PL" dirty="0">
                <a:solidFill>
                  <a:schemeClr val="bg1"/>
                </a:solidFill>
              </a:rPr>
              <a:t>i języka obcego (symbol OJ).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Zwróć uwagę na odmienność układu karty odpowiedzi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każdym </a:t>
            </a:r>
          </a:p>
          <a:p>
            <a:r>
              <a:rPr lang="pl-PL" dirty="0">
                <a:solidFill>
                  <a:schemeClr val="bg1"/>
                </a:solidFill>
              </a:rPr>
              <a:t>z egzaminów.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238659" y="468630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7571921" y="468565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753718" y="2472744"/>
            <a:ext cx="1236372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9041287" y="2472744"/>
            <a:ext cx="1330768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41690" y="289087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18887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08962" y="5276331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418508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92750" y="5799552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964401" y="479259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634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0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7"/>
    </mc:Choice>
    <mc:Fallback xmlns="">
      <p:transition spd="slow" advTm="5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8" grpId="0" animBg="1"/>
      <p:bldP spid="10" grpId="0" animBg="1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3147" y="2442396"/>
            <a:ext cx="10365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Wypełnienie karty odpowiedzi ołówkiem lub jasnym kolorem długopisu.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Zaznaczenie: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do zadań zamkniętych niezgodnie z instrukcją (np. krzyżykami),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jako błędnej i niezaznaczenie innej,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dwóch odpowiedzi </a:t>
            </a:r>
            <a:r>
              <a:rPr lang="pl-PL" dirty="0" smtClean="0">
                <a:solidFill>
                  <a:schemeClr val="bg1"/>
                </a:solidFill>
              </a:rPr>
              <a:t>tak, jakby obydwie były </a:t>
            </a:r>
            <a:r>
              <a:rPr lang="pl-PL" dirty="0">
                <a:solidFill>
                  <a:schemeClr val="bg1"/>
                </a:solidFill>
              </a:rPr>
              <a:t>poprawne.</a:t>
            </a:r>
            <a:endParaRPr lang="pl-PL" strike="sngStrike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Użycie przez ucznia korektora.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Podpisanie się przez ucznia na karcie odpowiedzi.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Brak </a:t>
            </a:r>
            <a:r>
              <a:rPr lang="pl-PL" dirty="0">
                <a:solidFill>
                  <a:schemeClr val="bg1"/>
                </a:solidFill>
              </a:rPr>
              <a:t>przeniesienia zaznaczeń lub niekompletne przeniesienie zaznaczeń na kartę odpowiedzi w zadaniach zamkniętych przez uczniów, którzy mieli taki </a:t>
            </a:r>
            <a:r>
              <a:rPr lang="pl-PL" dirty="0" smtClean="0">
                <a:solidFill>
                  <a:schemeClr val="bg1"/>
                </a:solidFill>
              </a:rPr>
              <a:t>obowiązek </a:t>
            </a:r>
            <a:r>
              <a:rPr lang="pl-PL" dirty="0">
                <a:solidFill>
                  <a:schemeClr val="bg1"/>
                </a:solidFill>
              </a:rPr>
              <a:t>(nie mieli uprawnień do nieprzenoszenia odpowiedzi).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17059" y="191947"/>
            <a:ext cx="9776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NIEPRAWIDŁOWOŚCI POPEŁNIANE PRZEZ UCZNIÓW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Boopee" panose="02000506020000020003" pitchFamily="2" charset="0"/>
              </a:rPr>
              <a:t>NA</a:t>
            </a:r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 KARCIE ODPOWIEDZI</a:t>
            </a:r>
            <a:endParaRPr lang="pl-PL" sz="3600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3"/>
    </mc:Choice>
    <mc:Fallback xmlns="">
      <p:transition spd="slow" advTm="5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963" y="-1748817"/>
            <a:ext cx="3311371" cy="4704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" y="1020152"/>
            <a:ext cx="8362950" cy="55435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1664" y="910660"/>
            <a:ext cx="2856241" cy="404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99743" y="28864"/>
            <a:ext cx="7741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GDZIE MOŻNA ZANELŹĆ DODATKOWE INFORMACJE </a:t>
            </a:r>
            <a:endParaRPr lang="pl-PL" sz="3100" b="1" dirty="0" smtClean="0">
              <a:solidFill>
                <a:schemeClr val="bg1"/>
              </a:solidFill>
              <a:latin typeface="Boopee" panose="02000506020000020003" pitchFamily="2" charset="0"/>
            </a:endParaRPr>
          </a:p>
          <a:p>
            <a:pPr algn="ctr"/>
            <a:r>
              <a:rPr lang="pl-PL" sz="31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O </a:t>
            </a:r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EGZAMINIE ÓSMOKLASISTY?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852" y="3244477"/>
            <a:ext cx="2835518" cy="400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Łącznik prosty ze strzałką 8"/>
          <p:cNvCxnSpPr/>
          <p:nvPr/>
        </p:nvCxnSpPr>
        <p:spPr>
          <a:xfrm flipV="1">
            <a:off x="7296756" y="663286"/>
            <a:ext cx="1498111" cy="2142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4590963" y="2323301"/>
            <a:ext cx="4656068" cy="2557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590963" y="4724659"/>
            <a:ext cx="1449229" cy="251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zaokrąglony 17"/>
          <p:cNvSpPr/>
          <p:nvPr/>
        </p:nvSpPr>
        <p:spPr>
          <a:xfrm>
            <a:off x="124907" y="4738317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243" y="3105751"/>
            <a:ext cx="28860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6810" y="5027317"/>
            <a:ext cx="2895600" cy="4076700"/>
          </a:xfrm>
          <a:prstGeom prst="rect">
            <a:avLst/>
          </a:prstGeom>
        </p:spPr>
      </p:pic>
      <p:cxnSp>
        <p:nvCxnSpPr>
          <p:cNvPr id="22" name="Łącznik prosty ze strzałką 21"/>
          <p:cNvCxnSpPr/>
          <p:nvPr/>
        </p:nvCxnSpPr>
        <p:spPr>
          <a:xfrm>
            <a:off x="4602831" y="5138699"/>
            <a:ext cx="3135328" cy="1109701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4541356" y="4635327"/>
            <a:ext cx="4999772" cy="43678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27"/>
          <p:cNvSpPr/>
          <p:nvPr/>
        </p:nvSpPr>
        <p:spPr>
          <a:xfrm>
            <a:off x="74093" y="1853793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Dźwię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1"/>
    </mc:Choice>
    <mc:Fallback xmlns="">
      <p:transition spd="slow" advTm="5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14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29302" y="2870470"/>
            <a:ext cx="6963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Dziękuję za uwagę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zapraszam do obejrzenia pozostałych prezentacji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"/>
    </mc:Choice>
    <mc:Fallback xmlns="">
      <p:transition spd="slow" advTm="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2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17866" y="0"/>
            <a:ext cx="995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JĘZYKA POLSKIEGO I JĘZYKA OBCEGO NOWOŻYTNEGO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31" y="1308095"/>
            <a:ext cx="9545280" cy="330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4921" y="4839811"/>
            <a:ext cx="8268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</a:rPr>
              <a:t>Do przeprowadzenia egzaminu ósmoklasisty z języka obcego nowożytnego wykorzystuje się również płytę CD. 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7" y="3637981"/>
            <a:ext cx="28289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źwię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8"/>
    </mc:Choice>
    <mc:Fallback xmlns="">
      <p:transition spd="slow" advTm="4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01755" y="36984"/>
            <a:ext cx="6469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51" y="1755531"/>
            <a:ext cx="7756321" cy="468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981151" y="373065"/>
            <a:ext cx="3138984" cy="286232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Karta rozwiązań zadań egzaminacyjnych </a:t>
            </a:r>
            <a:r>
              <a:rPr lang="pl-PL" dirty="0">
                <a:solidFill>
                  <a:srgbClr val="000000"/>
                </a:solidFill>
              </a:rPr>
              <a:t>– to osiem środkowych stron arkusza z matematyki. 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Zapisujesz na nich rozwiązania zadań otwartych zawartych </a:t>
            </a:r>
          </a:p>
          <a:p>
            <a:r>
              <a:rPr lang="pl-PL" dirty="0">
                <a:solidFill>
                  <a:srgbClr val="000000"/>
                </a:solidFill>
              </a:rPr>
              <a:t>w tym arkuszu egzaminacyjnym. </a:t>
            </a:r>
          </a:p>
        </p:txBody>
      </p:sp>
      <p:cxnSp>
        <p:nvCxnSpPr>
          <p:cNvPr id="8" name="Łącznik prosty ze strzałką 7"/>
          <p:cNvCxnSpPr>
            <a:stCxn id="6" idx="1"/>
          </p:cNvCxnSpPr>
          <p:nvPr/>
        </p:nvCxnSpPr>
        <p:spPr>
          <a:xfrm flipH="1">
            <a:off x="4676206" y="1804226"/>
            <a:ext cx="4304945" cy="2039212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8981151" y="3455830"/>
            <a:ext cx="2875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000000"/>
                </a:solidFill>
              </a:rPr>
              <a:t>Karta rozwiązań zadań egzaminacyjnych znajduje się wyłącznie </a:t>
            </a:r>
          </a:p>
          <a:p>
            <a:r>
              <a:rPr lang="pl-PL" dirty="0">
                <a:solidFill>
                  <a:srgbClr val="000000"/>
                </a:solidFill>
              </a:rPr>
              <a:t>w  arkuszu „standardowym” (OMAP-100) egzaminu przeprowadzanego </a:t>
            </a:r>
          </a:p>
          <a:p>
            <a:r>
              <a:rPr lang="pl-PL" dirty="0">
                <a:solidFill>
                  <a:srgbClr val="000000"/>
                </a:solidFill>
              </a:rPr>
              <a:t>w pierwszym terminie.</a:t>
            </a:r>
          </a:p>
          <a:p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0444" y="870507"/>
            <a:ext cx="2729552" cy="2031325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Wyrywanie tej  karty ma zapobiec przeoczeniu tych zadań zamkniętych, które są w drugiej połowie zeszytu zadań. 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1"/>
    </mc:Choice>
    <mc:Fallback xmlns="">
      <p:transition spd="slow" advTm="3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4</a:t>
            </a:fld>
            <a:endParaRPr lang="pl-PL" dirty="0"/>
          </a:p>
        </p:txBody>
      </p:sp>
      <p:grpSp>
        <p:nvGrpSpPr>
          <p:cNvPr id="27" name="Grupa 26"/>
          <p:cNvGrpSpPr/>
          <p:nvPr/>
        </p:nvGrpSpPr>
        <p:grpSpPr>
          <a:xfrm>
            <a:off x="13648" y="13651"/>
            <a:ext cx="4362450" cy="6153150"/>
            <a:chOff x="0" y="-109182"/>
            <a:chExt cx="4362450" cy="615315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09182"/>
              <a:ext cx="4362450" cy="6153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Elipsa 7"/>
            <p:cNvSpPr/>
            <p:nvPr/>
          </p:nvSpPr>
          <p:spPr>
            <a:xfrm>
              <a:off x="1050225" y="1126515"/>
              <a:ext cx="2844219" cy="918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4079543" y="584150"/>
            <a:ext cx="4333875" cy="6181725"/>
            <a:chOff x="4079187" y="269898"/>
            <a:chExt cx="4333875" cy="6181725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9187" y="269898"/>
              <a:ext cx="4333875" cy="61817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Elipsa 10"/>
            <p:cNvSpPr/>
            <p:nvPr/>
          </p:nvSpPr>
          <p:spPr>
            <a:xfrm>
              <a:off x="5022250" y="1433017"/>
              <a:ext cx="2844219" cy="9689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976454" y="723900"/>
            <a:ext cx="4324350" cy="6134100"/>
            <a:chOff x="7912621" y="114300"/>
            <a:chExt cx="4324350" cy="613410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621" y="114300"/>
              <a:ext cx="4324350" cy="6134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Elipsa 12"/>
            <p:cNvSpPr/>
            <p:nvPr/>
          </p:nvSpPr>
          <p:spPr>
            <a:xfrm>
              <a:off x="8880421" y="1364777"/>
              <a:ext cx="2844219" cy="11054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90165" y="2133285"/>
            <a:ext cx="2989378" cy="2294203"/>
            <a:chOff x="1090165" y="2133285"/>
            <a:chExt cx="2989378" cy="2294203"/>
          </a:xfrm>
        </p:grpSpPr>
        <p:sp>
          <p:nvSpPr>
            <p:cNvPr id="17" name="Prostokąt 16"/>
            <p:cNvSpPr/>
            <p:nvPr/>
          </p:nvSpPr>
          <p:spPr>
            <a:xfrm>
              <a:off x="3011176" y="2133285"/>
              <a:ext cx="1068367" cy="3562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flipH="1">
              <a:off x="2392352" y="2503195"/>
              <a:ext cx="1153008" cy="1212760"/>
            </a:xfrm>
            <a:prstGeom prst="straightConnector1">
              <a:avLst/>
            </a:prstGeom>
            <a:ln w="1905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0165" y="3675013"/>
              <a:ext cx="2609850" cy="7524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8" name="pole tekstowe 27"/>
          <p:cNvSpPr txBox="1"/>
          <p:nvPr/>
        </p:nvSpPr>
        <p:spPr>
          <a:xfrm>
            <a:off x="5175956" y="-625"/>
            <a:ext cx="647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– STRONA TYTUŁOWA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8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6"/>
    </mc:Choice>
    <mc:Fallback xmlns="">
      <p:transition spd="slow" advTm="6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908431" y="703900"/>
            <a:ext cx="5078016" cy="1200329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Po rozdaniu arkuszy, a </a:t>
            </a:r>
            <a:r>
              <a:rPr lang="pl-PL" dirty="0">
                <a:solidFill>
                  <a:schemeClr val="bg1"/>
                </a:solidFill>
              </a:rPr>
              <a:t>przed przystąpieniem do rozwiązywania zadań, </a:t>
            </a:r>
            <a:r>
              <a:rPr lang="pl-PL" b="1" dirty="0">
                <a:solidFill>
                  <a:schemeClr val="bg1"/>
                </a:solidFill>
              </a:rPr>
              <a:t>zapoznaj się z instrukcją</a:t>
            </a:r>
            <a:r>
              <a:rPr lang="pl-PL" dirty="0">
                <a:solidFill>
                  <a:schemeClr val="bg1"/>
                </a:solidFill>
              </a:rPr>
              <a:t> zamieszczoną na 1. oraz 2. stronie arkusza egzaminacyjnego</a:t>
            </a:r>
            <a:r>
              <a:rPr lang="pl-PL" b="1" baseline="30000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5</a:t>
            </a:fld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08431" y="-16076"/>
            <a:ext cx="538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INSTRUKCJA DLA UCZNIA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943"/>
            <a:ext cx="4862348" cy="6878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ipsa 9"/>
          <p:cNvSpPr/>
          <p:nvPr/>
        </p:nvSpPr>
        <p:spPr>
          <a:xfrm>
            <a:off x="545911" y="2483893"/>
            <a:ext cx="1132764" cy="341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850" y="683400"/>
            <a:ext cx="8018150" cy="61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rostokąt zaokrąglony 7"/>
          <p:cNvSpPr/>
          <p:nvPr/>
        </p:nvSpPr>
        <p:spPr>
          <a:xfrm>
            <a:off x="9633013" y="703917"/>
            <a:ext cx="2354472" cy="68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6</a:t>
            </a:fld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545075" y="1219286"/>
            <a:ext cx="2960370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Pamiętaj o sposobie zaznaczania wyboru odpowiedzi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zadaniach zamkniętych na karcie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oraz </a:t>
            </a:r>
          </a:p>
          <a:p>
            <a:r>
              <a:rPr lang="pl-PL" dirty="0">
                <a:solidFill>
                  <a:schemeClr val="bg1"/>
                </a:solidFill>
              </a:rPr>
              <a:t>o sposobie zaznaczania pomyłek i kolejnego wyboru odpowiedzi.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609" y="0"/>
            <a:ext cx="5616341" cy="6858000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H="1">
            <a:off x="7215939" y="3098567"/>
            <a:ext cx="1292420" cy="2724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203509" y="1775727"/>
            <a:ext cx="4320000" cy="121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8448381" y="4681707"/>
            <a:ext cx="3153758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W instrukcji znajdziesz także informację </a:t>
            </a:r>
          </a:p>
          <a:p>
            <a:r>
              <a:rPr lang="pl-PL" dirty="0">
                <a:solidFill>
                  <a:srgbClr val="000000"/>
                </a:solidFill>
              </a:rPr>
              <a:t>o sposobie postępowania w przypadku pomyłki </a:t>
            </a:r>
          </a:p>
          <a:p>
            <a:r>
              <a:rPr lang="pl-PL" dirty="0">
                <a:solidFill>
                  <a:srgbClr val="000000"/>
                </a:solidFill>
              </a:rPr>
              <a:t>w zadaniu otwartym.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5687928" y="5134534"/>
            <a:ext cx="2776299" cy="70920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3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7"/>
    </mc:Choice>
    <mc:Fallback xmlns="">
      <p:transition spd="slow" advTm="3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366" y="-51237"/>
            <a:ext cx="4828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3" y="3230764"/>
            <a:ext cx="5806122" cy="354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10"/>
          <p:cNvSpPr/>
          <p:nvPr/>
        </p:nvSpPr>
        <p:spPr>
          <a:xfrm>
            <a:off x="163773" y="4079384"/>
            <a:ext cx="3503562" cy="8165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727805"/>
            <a:ext cx="23307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WYPEŁNIANIE STRONY TYTUŁOWEJ ARKUSZA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I KARTY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ODPOWIEDZI 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2666332" y="1269241"/>
            <a:ext cx="2164975" cy="9416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567081" y="504967"/>
            <a:ext cx="2347415" cy="105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7508010" y="353822"/>
            <a:ext cx="4604219" cy="2862322"/>
          </a:xfrm>
          <a:prstGeom prst="rect">
            <a:avLst/>
          </a:prstGeom>
          <a:noFill/>
          <a:ln w="285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/>
              <a:t>Przed rozpoczęciem egzaminu </a:t>
            </a:r>
            <a:r>
              <a:rPr lang="pl-PL" dirty="0"/>
              <a:t>ósmoklasisty z każdego przedmiotu – </a:t>
            </a:r>
          </a:p>
          <a:p>
            <a:r>
              <a:rPr lang="pl-PL" dirty="0"/>
              <a:t>w wyznaczonych polach -  zapisujesz swoje dane: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kod ucznia,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numer PESEL (jeśli zdający nie ma numeru PESEL – wówczas wpisuje serię i numer paszportu albo innego dokumentu potwierdzającego tożsamość). 	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829873" y="3956452"/>
            <a:ext cx="39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</a:rPr>
              <a:t>.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5175310" y="1282889"/>
            <a:ext cx="1742362" cy="941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3841949" y="3749517"/>
            <a:ext cx="1794576" cy="1109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7587781" y="3670169"/>
            <a:ext cx="4604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Dodatkowo umieszczasz naklejki </a:t>
            </a:r>
          </a:p>
          <a:p>
            <a:r>
              <a:rPr lang="pl-PL" dirty="0">
                <a:solidFill>
                  <a:schemeClr val="bg1"/>
                </a:solidFill>
              </a:rPr>
              <a:t>z Twoim kodem ucznia, numerem </a:t>
            </a:r>
            <a:r>
              <a:rPr lang="pl-PL" dirty="0" smtClean="0">
                <a:solidFill>
                  <a:schemeClr val="bg1"/>
                </a:solidFill>
              </a:rPr>
              <a:t>PESEL </a:t>
            </a:r>
            <a:r>
              <a:rPr lang="pl-PL" dirty="0">
                <a:solidFill>
                  <a:schemeClr val="bg1"/>
                </a:solidFill>
              </a:rPr>
              <a:t>oraz numerem kodowym szkoły.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Nie podpisujesz arkusza egzaminacyjnego. </a:t>
            </a:r>
          </a:p>
        </p:txBody>
      </p:sp>
      <p:pic>
        <p:nvPicPr>
          <p:cNvPr id="20" name="Dźwię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1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8"/>
    </mc:Choice>
    <mc:Fallback xmlns="">
      <p:transition spd="slow" advTm="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12" grpId="0"/>
      <p:bldP spid="15" grpId="0"/>
      <p:bldP spid="23" grpId="0" animBg="1"/>
      <p:bldP spid="2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4917744" y="85028"/>
            <a:ext cx="727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EGZAMINACYJNYCH </a:t>
            </a:r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99547" cy="692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3744836" y="1549310"/>
            <a:ext cx="8447164" cy="6858000"/>
            <a:chOff x="3744836" y="-27296"/>
            <a:chExt cx="8447164" cy="6858000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4836" y="-27296"/>
              <a:ext cx="8447164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Prostokąt zaokrąglony 9"/>
            <p:cNvSpPr/>
            <p:nvPr/>
          </p:nvSpPr>
          <p:spPr>
            <a:xfrm>
              <a:off x="4476466" y="467203"/>
              <a:ext cx="7274256" cy="1255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714375"/>
            <a:ext cx="4324350" cy="614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808240" y="7448"/>
            <a:ext cx="649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ZADAŃ… cd.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9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8239"/>
            <a:ext cx="4343400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974" y="714374"/>
            <a:ext cx="4333875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3872368" y="3866541"/>
            <a:ext cx="5169057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na naklejkę znajduje się na pierwszej stronie każdej kartki karty rozwiązań zadań otwartych z matematyki. </a:t>
            </a:r>
          </a:p>
        </p:txBody>
      </p:sp>
      <p:cxnSp>
        <p:nvCxnSpPr>
          <p:cNvPr id="18" name="Łącznik prosty ze strzałką 17"/>
          <p:cNvCxnSpPr>
            <a:endCxn id="17" idx="0"/>
          </p:cNvCxnSpPr>
          <p:nvPr/>
        </p:nvCxnSpPr>
        <p:spPr>
          <a:xfrm flipH="1">
            <a:off x="6456897" y="1738648"/>
            <a:ext cx="343148" cy="2127893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1" y="2254145"/>
            <a:ext cx="5619750" cy="39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8432846" y="2680407"/>
            <a:ext cx="3193958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Zapisy w brudnopisach nie są ani sprawdzane 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ani oceniane.</a:t>
            </a:r>
          </a:p>
        </p:txBody>
      </p:sp>
      <p:cxnSp>
        <p:nvCxnSpPr>
          <p:cNvPr id="13" name="Łącznik prosty ze strzałką 12"/>
          <p:cNvCxnSpPr>
            <a:endCxn id="17" idx="0"/>
          </p:cNvCxnSpPr>
          <p:nvPr/>
        </p:nvCxnSpPr>
        <p:spPr>
          <a:xfrm flipH="1">
            <a:off x="6456897" y="1546091"/>
            <a:ext cx="2073306" cy="2320450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2"/>
    </mc:Choice>
    <mc:Fallback xmlns="">
      <p:transition spd="slow" advTm="3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7|17.3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2.5|9.2|3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0.5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6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6|4.8|3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3.2|26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2699</TotalTime>
  <Words>1379</Words>
  <Application>Microsoft Office PowerPoint</Application>
  <PresentationFormat>Panoramiczny</PresentationFormat>
  <Paragraphs>146</Paragraphs>
  <Slides>14</Slides>
  <Notes>13</Notes>
  <HiddenSlides>0</HiddenSlides>
  <MMClips>14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14</vt:i4>
      </vt:variant>
    </vt:vector>
  </HeadingPairs>
  <TitlesOfParts>
    <vt:vector size="26" baseType="lpstr">
      <vt:lpstr>Arial</vt:lpstr>
      <vt:lpstr>Boopee</vt:lpstr>
      <vt:lpstr>Calibri</vt:lpstr>
      <vt:lpstr>Calibri Light</vt:lpstr>
      <vt:lpstr>Century Gothic</vt:lpstr>
      <vt:lpstr>Comic Sans MS</vt:lpstr>
      <vt:lpstr>Times New Roman</vt:lpstr>
      <vt:lpstr>Wingdings 3</vt:lpstr>
      <vt:lpstr>Wycinek</vt:lpstr>
      <vt:lpstr>2_Projekt niestandardowy</vt:lpstr>
      <vt:lpstr>1_Projekt niestandardowy</vt:lpstr>
      <vt:lpstr>Projekt niestandardowy</vt:lpstr>
      <vt:lpstr>POMAGAMY UCZNIOM W Przygotowaniu SIĘ do egzaminu ósmoklasisty  PRACA Z ARKUSZEM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Lenovo</cp:lastModifiedBy>
  <cp:revision>209</cp:revision>
  <dcterms:created xsi:type="dcterms:W3CDTF">2020-04-18T18:38:09Z</dcterms:created>
  <dcterms:modified xsi:type="dcterms:W3CDTF">2020-06-08T07:58:40Z</dcterms:modified>
</cp:coreProperties>
</file>